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Lst>
  <p:notesMasterIdLst>
    <p:notesMasterId r:id="rId27"/>
  </p:notesMasterIdLst>
  <p:sldIdLst>
    <p:sldId id="256" r:id="rId2"/>
    <p:sldId id="273" r:id="rId3"/>
    <p:sldId id="262" r:id="rId4"/>
    <p:sldId id="271" r:id="rId5"/>
    <p:sldId id="272" r:id="rId6"/>
    <p:sldId id="278" r:id="rId7"/>
    <p:sldId id="263" r:id="rId8"/>
    <p:sldId id="277" r:id="rId9"/>
    <p:sldId id="276" r:id="rId10"/>
    <p:sldId id="275" r:id="rId11"/>
    <p:sldId id="281" r:id="rId12"/>
    <p:sldId id="274" r:id="rId13"/>
    <p:sldId id="280" r:id="rId14"/>
    <p:sldId id="279" r:id="rId15"/>
    <p:sldId id="282" r:id="rId16"/>
    <p:sldId id="283" r:id="rId17"/>
    <p:sldId id="284" r:id="rId18"/>
    <p:sldId id="285" r:id="rId19"/>
    <p:sldId id="264" r:id="rId20"/>
    <p:sldId id="266" r:id="rId21"/>
    <p:sldId id="268" r:id="rId22"/>
    <p:sldId id="269" r:id="rId23"/>
    <p:sldId id="270" r:id="rId24"/>
    <p:sldId id="267"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83680" autoAdjust="0"/>
  </p:normalViewPr>
  <p:slideViewPr>
    <p:cSldViewPr snapToGrid="0">
      <p:cViewPr varScale="1">
        <p:scale>
          <a:sx n="106" d="100"/>
          <a:sy n="106" d="100"/>
        </p:scale>
        <p:origin x="5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74B821-387C-4C01-8535-7AFC8F76D00B}" type="datetimeFigureOut">
              <a:rPr lang="en-GB" smtClean="0"/>
              <a:t>09/09/2025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FDF22-D083-4F4B-B46D-9553F00BF914}" type="slidenum">
              <a:rPr lang="en-GB" smtClean="0"/>
              <a:t>‹#›</a:t>
            </a:fld>
            <a:endParaRPr lang="en-GB"/>
          </a:p>
        </p:txBody>
      </p:sp>
    </p:spTree>
    <p:extLst>
      <p:ext uri="{BB962C8B-B14F-4D97-AF65-F5344CB8AC3E}">
        <p14:creationId xmlns:p14="http://schemas.microsoft.com/office/powerpoint/2010/main" val="1112416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1</a:t>
            </a:fld>
            <a:endParaRPr lang="en-GB"/>
          </a:p>
        </p:txBody>
      </p:sp>
    </p:spTree>
    <p:extLst>
      <p:ext uri="{BB962C8B-B14F-4D97-AF65-F5344CB8AC3E}">
        <p14:creationId xmlns:p14="http://schemas.microsoft.com/office/powerpoint/2010/main" val="1689836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3</a:t>
            </a:fld>
            <a:endParaRPr lang="en-GB"/>
          </a:p>
        </p:txBody>
      </p:sp>
    </p:spTree>
    <p:extLst>
      <p:ext uri="{BB962C8B-B14F-4D97-AF65-F5344CB8AC3E}">
        <p14:creationId xmlns:p14="http://schemas.microsoft.com/office/powerpoint/2010/main" val="1863945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Today I want  to discuss with you the ways in which we provide support for all the learners in our school through a learning continuum.</a:t>
            </a:r>
          </a:p>
          <a:p>
            <a:endParaRPr lang="en-GB" dirty="0"/>
          </a:p>
          <a:p>
            <a:r>
              <a:rPr lang="en-GB" dirty="0"/>
              <a:t>- It is important for the school and parents to work closely in partnership to ensure that your child’s education and development is managed effectively by all concerned with them.</a:t>
            </a:r>
          </a:p>
          <a:p>
            <a:endParaRPr lang="en-GB" dirty="0"/>
          </a:p>
          <a:p>
            <a:r>
              <a:rPr lang="en-GB" dirty="0"/>
              <a:t>- We will discuss the importance of sharing information about your child with the school to allow us to plan to meet their needs.</a:t>
            </a:r>
          </a:p>
          <a:p>
            <a:endParaRPr lang="en-GB" dirty="0"/>
          </a:p>
          <a:p>
            <a:r>
              <a:rPr lang="en-GB" dirty="0"/>
              <a:t>- Finally, we will look at the ways in which the school meets the needs of all its individual learners though a wide range of resources, strategies and teaching styles and what you should do if you are concerned that your child may have a difficulty with an aspect of their learning</a:t>
            </a:r>
          </a:p>
          <a:p>
            <a:endParaRPr lang="en-US" dirty="0"/>
          </a:p>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22</a:t>
            </a:fld>
            <a:endParaRPr lang="en-GB"/>
          </a:p>
        </p:txBody>
      </p:sp>
    </p:spTree>
    <p:extLst>
      <p:ext uri="{BB962C8B-B14F-4D97-AF65-F5344CB8AC3E}">
        <p14:creationId xmlns:p14="http://schemas.microsoft.com/office/powerpoint/2010/main" val="1644709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(largely self-explanatory)</a:t>
            </a:r>
          </a:p>
          <a:p>
            <a:endParaRPr lang="en-GB" dirty="0"/>
          </a:p>
          <a:p>
            <a:r>
              <a:rPr lang="en-GB" dirty="0"/>
              <a:t>- In school we encourage the children from a young age to have a say in things that affect them. Pupil voice is the right for children to:</a:t>
            </a:r>
          </a:p>
          <a:p>
            <a:endParaRPr lang="en-GB" dirty="0"/>
          </a:p>
          <a:p>
            <a:pPr marL="171450" indent="-171450">
              <a:buFont typeface="Arial" panose="020B0604020202020204" pitchFamily="34" charset="0"/>
              <a:buChar char="•"/>
            </a:pPr>
            <a:r>
              <a:rPr lang="en-GB" dirty="0"/>
              <a:t>express opinions;</a:t>
            </a:r>
          </a:p>
          <a:p>
            <a:pPr marL="171450" indent="-171450">
              <a:buFont typeface="Arial" panose="020B0604020202020204" pitchFamily="34" charset="0"/>
              <a:buChar char="•"/>
            </a:pPr>
            <a:r>
              <a:rPr lang="en-GB" dirty="0"/>
              <a:t>participate in making decisions regarding all aspects of their life such as education; and </a:t>
            </a:r>
          </a:p>
          <a:p>
            <a:pPr marL="171450" indent="-171450">
              <a:buFont typeface="Arial" panose="020B0604020202020204" pitchFamily="34" charset="0"/>
              <a:buChar char="•"/>
            </a:pPr>
            <a:r>
              <a:rPr lang="en-GB" dirty="0"/>
              <a:t>receive support to express themselves from those who can influence decisions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We will always listen to your child’s views about their education but will respond to them appropriate to their age and capacity.</a:t>
            </a:r>
            <a:endParaRPr lang="en-US" dirty="0"/>
          </a:p>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23</a:t>
            </a:fld>
            <a:endParaRPr lang="en-GB"/>
          </a:p>
        </p:txBody>
      </p:sp>
    </p:spTree>
    <p:extLst>
      <p:ext uri="{BB962C8B-B14F-4D97-AF65-F5344CB8AC3E}">
        <p14:creationId xmlns:p14="http://schemas.microsoft.com/office/powerpoint/2010/main" val="2172065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The school will make time to listen to any concerns  that you may have about your child and will offer advice and support if needed. We will involve you and your child in decisions that affect them and will ask your permission if we need to involve any other professionals to support or assess your child.</a:t>
            </a:r>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24</a:t>
            </a:fld>
            <a:endParaRPr lang="en-GB"/>
          </a:p>
        </p:txBody>
      </p:sp>
    </p:spTree>
    <p:extLst>
      <p:ext uri="{BB962C8B-B14F-4D97-AF65-F5344CB8AC3E}">
        <p14:creationId xmlns:p14="http://schemas.microsoft.com/office/powerpoint/2010/main" val="26110207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Your role as a parent is vitally important to us within the school. You possess unique information about your child that may be usefully shared with the school in order that we can prepare and plan effectively to meet their needs.</a:t>
            </a:r>
          </a:p>
          <a:p>
            <a:endParaRPr lang="en-US" dirty="0"/>
          </a:p>
          <a:p>
            <a:endParaRPr lang="en-US" dirty="0"/>
          </a:p>
          <a:p>
            <a:r>
              <a:rPr lang="en-US" dirty="0"/>
              <a:t>- It is important that we work together in partnership to support your child and that we communicate openly.</a:t>
            </a:r>
          </a:p>
          <a:p>
            <a:endParaRPr lang="en-US" dirty="0"/>
          </a:p>
          <a:p>
            <a:endParaRPr lang="en-US" dirty="0"/>
          </a:p>
          <a:p>
            <a:r>
              <a:rPr lang="en-US" dirty="0"/>
              <a:t>- If information about your child’s needs is communicated to us it will be treated with the utmost respect and confidentiality. </a:t>
            </a:r>
          </a:p>
          <a:p>
            <a:endParaRPr lang="en-GB" dirty="0"/>
          </a:p>
        </p:txBody>
      </p:sp>
      <p:sp>
        <p:nvSpPr>
          <p:cNvPr id="4" name="Slide Number Placeholder 3"/>
          <p:cNvSpPr>
            <a:spLocks noGrp="1"/>
          </p:cNvSpPr>
          <p:nvPr>
            <p:ph type="sldNum" sz="quarter" idx="5"/>
          </p:nvPr>
        </p:nvSpPr>
        <p:spPr/>
        <p:txBody>
          <a:bodyPr/>
          <a:lstStyle/>
          <a:p>
            <a:fld id="{CCEFDF22-D083-4F4B-B46D-9553F00BF914}" type="slidenum">
              <a:rPr lang="en-GB" smtClean="0"/>
              <a:t>25</a:t>
            </a:fld>
            <a:endParaRPr lang="en-GB"/>
          </a:p>
        </p:txBody>
      </p:sp>
    </p:spTree>
    <p:extLst>
      <p:ext uri="{BB962C8B-B14F-4D97-AF65-F5344CB8AC3E}">
        <p14:creationId xmlns:p14="http://schemas.microsoft.com/office/powerpoint/2010/main" val="2509932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9/9/2025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67208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9/9/2025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9048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9/9/2025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16070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9/9/2025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37314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9/9/2025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3855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9/9/2025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223757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9/9/2025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7143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9/9/2025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126090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9/9/2025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40286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9/9/2025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80727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9/9/2025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44370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9/9/2025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3221261369"/>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16" r:id="rId6"/>
    <p:sldLayoutId id="2147483812" r:id="rId7"/>
    <p:sldLayoutId id="2147483813" r:id="rId8"/>
    <p:sldLayoutId id="2147483814" r:id="rId9"/>
    <p:sldLayoutId id="2147483815" r:id="rId10"/>
    <p:sldLayoutId id="2147483817"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mailto:ngleeson163@c2kni.net"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131223" y="615436"/>
            <a:ext cx="9233578" cy="1121970"/>
          </a:xfrm>
        </p:spPr>
        <p:txBody>
          <a:bodyPr anchor="t">
            <a:normAutofit/>
          </a:bodyPr>
          <a:lstStyle/>
          <a:p>
            <a:pPr algn="l"/>
            <a:r>
              <a:rPr lang="en-US" sz="4800" dirty="0">
                <a:solidFill>
                  <a:srgbClr val="FFFF00"/>
                </a:solidFill>
              </a:rPr>
              <a:t>Rosetta Primary School</a:t>
            </a:r>
          </a:p>
        </p:txBody>
      </p:sp>
      <p:sp>
        <p:nvSpPr>
          <p:cNvPr id="3" name="Subtitle 2"/>
          <p:cNvSpPr>
            <a:spLocks noGrp="1"/>
          </p:cNvSpPr>
          <p:nvPr>
            <p:ph type="subTitle" idx="1"/>
          </p:nvPr>
        </p:nvSpPr>
        <p:spPr>
          <a:xfrm>
            <a:off x="131223" y="1852673"/>
            <a:ext cx="10494990" cy="1630020"/>
          </a:xfrm>
        </p:spPr>
        <p:txBody>
          <a:bodyPr anchor="ctr">
            <a:noAutofit/>
          </a:bodyPr>
          <a:lstStyle/>
          <a:p>
            <a:pPr algn="l"/>
            <a:r>
              <a:rPr lang="en-US" sz="4800" b="1" dirty="0"/>
              <a:t>Primary 6 Curriculum Meeting</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272248" y="4485293"/>
            <a:ext cx="4363126" cy="1757271"/>
          </a:xfrm>
          <a:prstGeom prst="rect">
            <a:avLst/>
          </a:prstGeom>
        </p:spPr>
        <p:txBody>
          <a:bodyPr vert="horz" lIns="91440" tIns="45720" rIns="91440" bIns="45720" rtlCol="0" anchor="ctr">
            <a:no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2800" dirty="0">
                <a:solidFill>
                  <a:srgbClr val="FFFF00"/>
                </a:solidFill>
              </a:rPr>
              <a:t>P6F </a:t>
            </a:r>
            <a:r>
              <a:rPr lang="en-US" sz="2800" dirty="0" err="1">
                <a:solidFill>
                  <a:srgbClr val="FFFF00"/>
                </a:solidFill>
              </a:rPr>
              <a:t>Mr</a:t>
            </a:r>
            <a:r>
              <a:rPr lang="en-US" sz="2800" dirty="0">
                <a:solidFill>
                  <a:srgbClr val="FFFF00"/>
                </a:solidFill>
              </a:rPr>
              <a:t> Fenton</a:t>
            </a:r>
          </a:p>
          <a:p>
            <a:pPr algn="l"/>
            <a:r>
              <a:rPr lang="en-US" sz="2800" dirty="0">
                <a:solidFill>
                  <a:srgbClr val="FFFF00"/>
                </a:solidFill>
              </a:rPr>
              <a:t>P6D </a:t>
            </a:r>
            <a:r>
              <a:rPr lang="en-US" sz="2800" dirty="0" err="1">
                <a:solidFill>
                  <a:srgbClr val="FFFF00"/>
                </a:solidFill>
              </a:rPr>
              <a:t>Mr</a:t>
            </a:r>
            <a:r>
              <a:rPr lang="en-US" sz="2800" dirty="0">
                <a:solidFill>
                  <a:srgbClr val="FFFF00"/>
                </a:solidFill>
              </a:rPr>
              <a:t> Dunlop</a:t>
            </a:r>
          </a:p>
        </p:txBody>
      </p:sp>
      <p:pic>
        <p:nvPicPr>
          <p:cNvPr id="4" name="Picture 2">
            <a:extLst>
              <a:ext uri="{FF2B5EF4-FFF2-40B4-BE49-F238E27FC236}">
                <a16:creationId xmlns:a16="http://schemas.microsoft.com/office/drawing/2014/main" id="{C0AED7E6-0A37-A134-D9E1-03FE5F1AAE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88070" y="264977"/>
            <a:ext cx="2072766" cy="18973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0E4D530E-BD79-E0B7-31F8-E08CB4FBF031}"/>
              </a:ext>
            </a:extLst>
          </p:cNvPr>
          <p:cNvPicPr>
            <a:picLocks noChangeAspect="1"/>
          </p:cNvPicPr>
          <p:nvPr/>
        </p:nvPicPr>
        <p:blipFill>
          <a:blip r:embed="rId4"/>
          <a:stretch>
            <a:fillRect/>
          </a:stretch>
        </p:blipFill>
        <p:spPr>
          <a:xfrm>
            <a:off x="6183517" y="3482694"/>
            <a:ext cx="5851537" cy="2979762"/>
          </a:xfrm>
          <a:prstGeom prst="rect">
            <a:avLst/>
          </a:prstGeom>
        </p:spPr>
      </p:pic>
    </p:spTree>
    <p:extLst>
      <p:ext uri="{BB962C8B-B14F-4D97-AF65-F5344CB8AC3E}">
        <p14:creationId xmlns:p14="http://schemas.microsoft.com/office/powerpoint/2010/main" val="10985722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257207"/>
            <a:ext cx="6511640" cy="685897"/>
          </a:xfrm>
        </p:spPr>
        <p:txBody>
          <a:bodyPr anchor="t">
            <a:normAutofit/>
          </a:bodyPr>
          <a:lstStyle/>
          <a:p>
            <a:pPr algn="l"/>
            <a:r>
              <a:rPr lang="en-US" sz="3000" dirty="0">
                <a:solidFill>
                  <a:srgbClr val="FFFF00"/>
                </a:solidFill>
              </a:rPr>
              <a:t>World Around Us (W.A.U)</a:t>
            </a:r>
          </a:p>
        </p:txBody>
      </p:sp>
      <p:sp>
        <p:nvSpPr>
          <p:cNvPr id="3" name="Subtitle 2"/>
          <p:cNvSpPr>
            <a:spLocks noGrp="1"/>
          </p:cNvSpPr>
          <p:nvPr>
            <p:ph type="subTitle" idx="1"/>
          </p:nvPr>
        </p:nvSpPr>
        <p:spPr>
          <a:xfrm>
            <a:off x="286506" y="1255125"/>
            <a:ext cx="11758360" cy="1718195"/>
          </a:xfrm>
        </p:spPr>
        <p:txBody>
          <a:bodyPr anchor="ctr">
            <a:noAutofit/>
          </a:bodyPr>
          <a:lstStyle/>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The skills and content of history, geography, science and technology are </a:t>
            </a:r>
          </a:p>
          <a:p>
            <a:pPr lvl="0" algn="l">
              <a:lnSpc>
                <a:spcPct val="115000"/>
              </a:lnSpc>
            </a:pPr>
            <a:r>
              <a:rPr lang="en-GB" sz="2500" dirty="0">
                <a:latin typeface="Calibri" panose="020F0502020204030204" pitchFamily="34" charset="0"/>
                <a:ea typeface="Calibri" panose="020F0502020204030204" pitchFamily="34" charset="0"/>
                <a:cs typeface="Times New Roman" panose="02020603050405020304" pitchFamily="18" charset="0"/>
              </a:rPr>
              <a:t>     </a:t>
            </a:r>
            <a:r>
              <a:rPr lang="en-GB" sz="2500" dirty="0">
                <a:effectLst/>
                <a:latin typeface="Calibri" panose="020F0502020204030204" pitchFamily="34" charset="0"/>
                <a:ea typeface="Calibri" panose="020F0502020204030204" pitchFamily="34" charset="0"/>
                <a:cs typeface="Times New Roman" panose="02020603050405020304" pitchFamily="18" charset="0"/>
              </a:rPr>
              <a:t>taught through topics.</a:t>
            </a:r>
          </a:p>
          <a:p>
            <a:pPr marL="342900" lvl="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To connect the children’s learning, maths and literacy are also taught through the topics where appropriate.</a:t>
            </a:r>
          </a:p>
          <a:p>
            <a:pPr marL="342900" lvl="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Our </a:t>
            </a:r>
            <a:r>
              <a:rPr lang="en-GB" sz="2500" dirty="0">
                <a:latin typeface="Calibri" panose="020F0502020204030204" pitchFamily="34" charset="0"/>
                <a:ea typeface="Calibri" panose="020F0502020204030204" pitchFamily="34" charset="0"/>
                <a:cs typeface="Times New Roman" panose="02020603050405020304" pitchFamily="18" charset="0"/>
              </a:rPr>
              <a:t>P.6 topics are Europe, Local Habitat, Victorians and Electricity.</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35521313-96E3-57BE-52CD-162E5413CE4F}"/>
              </a:ext>
            </a:extLst>
          </p:cNvPr>
          <p:cNvSpPr txBox="1">
            <a:spLocks/>
          </p:cNvSpPr>
          <p:nvPr/>
        </p:nvSpPr>
        <p:spPr>
          <a:xfrm>
            <a:off x="349996" y="3582813"/>
            <a:ext cx="11492007" cy="685897"/>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l"/>
            <a:r>
              <a:rPr lang="en-US" sz="3000" dirty="0">
                <a:solidFill>
                  <a:srgbClr val="FFFF00"/>
                </a:solidFill>
              </a:rPr>
              <a:t>Personal Development and </a:t>
            </a:r>
            <a:r>
              <a:rPr lang="en-US" sz="3000" dirty="0" err="1">
                <a:solidFill>
                  <a:srgbClr val="FFFF00"/>
                </a:solidFill>
              </a:rPr>
              <a:t>Mututal</a:t>
            </a:r>
            <a:r>
              <a:rPr lang="en-US" sz="3000" dirty="0">
                <a:solidFill>
                  <a:srgbClr val="FFFF00"/>
                </a:solidFill>
              </a:rPr>
              <a:t> Understanding (P.D.M.U)</a:t>
            </a:r>
          </a:p>
        </p:txBody>
      </p:sp>
      <p:sp>
        <p:nvSpPr>
          <p:cNvPr id="6" name="TextBox 5">
            <a:extLst>
              <a:ext uri="{FF2B5EF4-FFF2-40B4-BE49-F238E27FC236}">
                <a16:creationId xmlns:a16="http://schemas.microsoft.com/office/drawing/2014/main" id="{0C3F78E1-A96D-FEDB-B7B2-189A471D76AC}"/>
              </a:ext>
            </a:extLst>
          </p:cNvPr>
          <p:cNvSpPr txBox="1"/>
          <p:nvPr/>
        </p:nvSpPr>
        <p:spPr>
          <a:xfrm>
            <a:off x="286506" y="4124694"/>
            <a:ext cx="11492008" cy="2350323"/>
          </a:xfrm>
          <a:prstGeom prst="rect">
            <a:avLst/>
          </a:prstGeom>
          <a:noFill/>
        </p:spPr>
        <p:txBody>
          <a:bodyPr wrap="square">
            <a:spAutoFit/>
          </a:bodyPr>
          <a:lstStyle/>
          <a:p>
            <a:pPr marL="285750" indent="-285750" algn="l">
              <a:lnSpc>
                <a:spcPct val="107000"/>
              </a:lnSpc>
              <a:spcAft>
                <a:spcPts val="8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This is personal development and mutual understanding and includes topics such as:</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Self-awareness</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Calibri" panose="020F0502020204030204" pitchFamily="34" charset="0"/>
              </a:rPr>
              <a:t>Health</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Calibri" panose="020F0502020204030204" pitchFamily="34" charset="0"/>
              </a:rPr>
              <a:t>Keeping safe</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Calibri" panose="020F0502020204030204" pitchFamily="34" charset="0"/>
              </a:rPr>
              <a:t>Relationships</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7438525"/>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8187538" cy="954290"/>
          </a:xfrm>
        </p:spPr>
        <p:txBody>
          <a:bodyPr anchor="t">
            <a:normAutofit/>
          </a:bodyPr>
          <a:lstStyle/>
          <a:p>
            <a:pPr algn="l"/>
            <a:r>
              <a:rPr lang="en-US" dirty="0">
                <a:solidFill>
                  <a:srgbClr val="FFFF00"/>
                </a:solidFill>
              </a:rPr>
              <a:t>Physical Education</a:t>
            </a:r>
          </a:p>
        </p:txBody>
      </p:sp>
      <p:sp>
        <p:nvSpPr>
          <p:cNvPr id="3" name="Subtitle 2"/>
          <p:cNvSpPr>
            <a:spLocks noGrp="1"/>
          </p:cNvSpPr>
          <p:nvPr>
            <p:ph type="subTitle" idx="1"/>
          </p:nvPr>
        </p:nvSpPr>
        <p:spPr>
          <a:xfrm>
            <a:off x="-2" y="717187"/>
            <a:ext cx="11758360" cy="5815565"/>
          </a:xfrm>
        </p:spPr>
        <p:txBody>
          <a:bodyPr anchor="ctr">
            <a:normAutofit/>
          </a:bodyPr>
          <a:lstStyle/>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majority of P.E. lessons will be held outside, weather permitting. </a:t>
            </a: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Primary 6 will wear their P.E kits to school on a Monday and Wednesday.</a:t>
            </a: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Pupils will wear a yellow polo shirt (the polo shirt does not have to have the school logo), black shorts, cycling shorts for girls, leggings, or tracksuit bottoms and trainers. Leggings are only to be worn as P.E uniform, like shorts and tracksuit bottoms they are not to be worn to school. Children can keep a pair of trainers in school, or bring trainers in on P.E days, but school shoes must be worn to school.</a:t>
            </a: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Each class in P.5-7 will attend </a:t>
            </a:r>
            <a:r>
              <a:rPr lang="en-GB" sz="2400" dirty="0" err="1">
                <a:effectLst/>
                <a:latin typeface="Calibri" panose="020F0502020204030204" pitchFamily="34" charset="0"/>
                <a:ea typeface="Calibri" panose="020F0502020204030204" pitchFamily="34" charset="0"/>
                <a:cs typeface="Calibri" panose="020F0502020204030204" pitchFamily="34" charset="0"/>
              </a:rPr>
              <a:t>Lisnasharragh</a:t>
            </a:r>
            <a:r>
              <a:rPr lang="en-GB" sz="2400" dirty="0">
                <a:effectLst/>
                <a:latin typeface="Calibri" panose="020F0502020204030204" pitchFamily="34" charset="0"/>
                <a:ea typeface="Calibri" panose="020F0502020204030204" pitchFamily="34" charset="0"/>
                <a:cs typeface="Calibri" panose="020F0502020204030204" pitchFamily="34" charset="0"/>
              </a:rPr>
              <a:t> Leisure Centre for swimming lessons with qualified swim instructors for a given number of weeks. </a:t>
            </a: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Calibri" panose="020F0502020204030204" pitchFamily="34" charset="0"/>
              </a:rPr>
              <a:t>P.6 are swimming up until Christmas.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7148452"/>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147134" y="63291"/>
            <a:ext cx="5649211" cy="653896"/>
          </a:xfrm>
        </p:spPr>
        <p:txBody>
          <a:bodyPr anchor="t">
            <a:normAutofit/>
          </a:bodyPr>
          <a:lstStyle/>
          <a:p>
            <a:pPr algn="l"/>
            <a:r>
              <a:rPr lang="en-US" dirty="0">
                <a:solidFill>
                  <a:srgbClr val="FFFF00"/>
                </a:solidFill>
              </a:rPr>
              <a:t>ICT</a:t>
            </a:r>
          </a:p>
        </p:txBody>
      </p:sp>
      <p:sp>
        <p:nvSpPr>
          <p:cNvPr id="3" name="Subtitle 2"/>
          <p:cNvSpPr>
            <a:spLocks noGrp="1"/>
          </p:cNvSpPr>
          <p:nvPr>
            <p:ph type="subTitle" idx="1"/>
          </p:nvPr>
        </p:nvSpPr>
        <p:spPr>
          <a:xfrm>
            <a:off x="56537" y="1119419"/>
            <a:ext cx="11758360" cy="5123232"/>
          </a:xfrm>
        </p:spPr>
        <p:txBody>
          <a:bodyPr anchor="ctr">
            <a:noAutofit/>
          </a:bodyPr>
          <a:lstStyle/>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Children will use laptops and iPads for ICT lessons.</a:t>
            </a: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 The following areas of digital learning will be promoted:</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Coding</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Art and design</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Audio</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Storytelling/film and animation</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Presenting</a:t>
            </a:r>
          </a:p>
          <a:p>
            <a:pPr marL="342900" lvl="0" indent="-342900" algn="l">
              <a:lnSpc>
                <a:spcPct val="115000"/>
              </a:lnSpc>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Times New Roman" panose="02020603050405020304" pitchFamily="18" charset="0"/>
              </a:rPr>
              <a:t>Publishing</a:t>
            </a:r>
          </a:p>
          <a:p>
            <a:pPr marL="342900" lvl="0" indent="-342900" algn="l">
              <a:lnSpc>
                <a:spcPct val="115000"/>
              </a:lnSpc>
              <a:spcAft>
                <a:spcPts val="1000"/>
              </a:spcAft>
              <a:buFont typeface="Wingdings" panose="05000000000000000000" pitchFamily="2" charset="2"/>
              <a:buChar char="Ø"/>
            </a:pPr>
            <a:r>
              <a:rPr lang="en-GB" sz="2400" dirty="0">
                <a:effectLst/>
                <a:latin typeface="Calibri" panose="020F0502020204030204" pitchFamily="34" charset="0"/>
                <a:ea typeface="Calibri" panose="020F0502020204030204" pitchFamily="34" charset="0"/>
                <a:cs typeface="Calibri" panose="020F0502020204030204" pitchFamily="34" charset="0"/>
              </a:rPr>
              <a:t>Managing data</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l">
              <a:lnSpc>
                <a:spcPct val="107000"/>
              </a:lnSpc>
              <a:spcAft>
                <a:spcPts val="8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Calibri" panose="020F0502020204030204" pitchFamily="34" charset="0"/>
              </a:rPr>
              <a:t>The requirements for Using ICT in the Levels of Progression are set out in the 5 “E’s” under the headings Explore, Express, Exchange, Evaluate and Exhibit.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614380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Assessment</a:t>
            </a:r>
          </a:p>
        </p:txBody>
      </p:sp>
      <p:sp>
        <p:nvSpPr>
          <p:cNvPr id="3" name="Subtitle 2"/>
          <p:cNvSpPr>
            <a:spLocks noGrp="1"/>
          </p:cNvSpPr>
          <p:nvPr>
            <p:ph type="subTitle" idx="1"/>
          </p:nvPr>
        </p:nvSpPr>
        <p:spPr>
          <a:xfrm>
            <a:off x="216820" y="990255"/>
            <a:ext cx="11758360" cy="2920842"/>
          </a:xfrm>
        </p:spPr>
        <p:txBody>
          <a:bodyPr anchor="ctr">
            <a:normAutofit/>
          </a:bodyPr>
          <a:lstStyle/>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A traffic light system is used for marking.</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The children complete end of topic tests in maths for tracking.</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There is daily, continuous assessment for learning.</a:t>
            </a:r>
          </a:p>
          <a:p>
            <a:pPr marL="457200" lvl="0" indent="-457200" algn="l">
              <a:lnSpc>
                <a:spcPct val="115000"/>
              </a:lnSpc>
              <a:spcAft>
                <a:spcPts val="10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Standardised maths and literacy tests are completed, usually in the summer term.</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516384"/>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Homework</a:t>
            </a:r>
          </a:p>
        </p:txBody>
      </p:sp>
      <p:sp>
        <p:nvSpPr>
          <p:cNvPr id="3" name="Subtitle 2"/>
          <p:cNvSpPr>
            <a:spLocks noGrp="1"/>
          </p:cNvSpPr>
          <p:nvPr>
            <p:ph type="subTitle" idx="1"/>
          </p:nvPr>
        </p:nvSpPr>
        <p:spPr>
          <a:xfrm>
            <a:off x="56537" y="1363833"/>
            <a:ext cx="11758360" cy="5123232"/>
          </a:xfrm>
        </p:spPr>
        <p:txBody>
          <a:bodyPr anchor="ctr">
            <a:noAutofit/>
          </a:bodyPr>
          <a:lstStyle/>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Please check homework diaries each night.</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Written and learning homework is set from Monday – Thursday.</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Spellings and independent reading are given every night.</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Maths homework is on a Monday and a Wednesday and is based on class work or revision.</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Grammar and vocabulary homework is on a Tuesday and is based on class work or revision also.</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Comprehension homework is on a Thursday and is set from a range of texts, both fiction and non-fiction etc.</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Occasionally, the order of </a:t>
            </a:r>
            <a:r>
              <a:rPr lang="en-GB" sz="2400" dirty="0" err="1">
                <a:effectLst/>
                <a:latin typeface="Calibri" panose="020F0502020204030204" pitchFamily="34" charset="0"/>
                <a:ea typeface="Calibri" panose="020F0502020204030204" pitchFamily="34" charset="0"/>
                <a:cs typeface="Times New Roman" panose="02020603050405020304" pitchFamily="18" charset="0"/>
              </a:rPr>
              <a:t>homeworks</a:t>
            </a:r>
            <a:r>
              <a:rPr lang="en-GB" sz="2400" dirty="0">
                <a:effectLst/>
                <a:latin typeface="Calibri" panose="020F0502020204030204" pitchFamily="34" charset="0"/>
                <a:ea typeface="Calibri" panose="020F0502020204030204" pitchFamily="34" charset="0"/>
                <a:cs typeface="Times New Roman" panose="02020603050405020304" pitchFamily="18" charset="0"/>
              </a:rPr>
              <a:t> may change, depending on the work covered in class or what is best suited.</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8624704"/>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3" name="Subtitle 2"/>
          <p:cNvSpPr>
            <a:spLocks noGrp="1"/>
          </p:cNvSpPr>
          <p:nvPr>
            <p:ph type="subTitle" idx="1"/>
          </p:nvPr>
        </p:nvSpPr>
        <p:spPr>
          <a:xfrm>
            <a:off x="147134" y="-183290"/>
            <a:ext cx="11758360" cy="6324103"/>
          </a:xfrm>
        </p:spPr>
        <p:txBody>
          <a:bodyPr anchor="ctr">
            <a:normAutofit/>
          </a:bodyPr>
          <a:lstStyle/>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Learning homework from maths guides/booklets or maths fact sheets will be set weekly.</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Other homework from other curriculum areas will be set when required.</a:t>
            </a:r>
          </a:p>
          <a:p>
            <a:pPr marL="342900" lvl="0" indent="-342900" algn="l">
              <a:lnSpc>
                <a:spcPct val="115000"/>
              </a:lnSpc>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Homework should take approximately 1 hour for P6 daily.</a:t>
            </a:r>
          </a:p>
          <a:p>
            <a:pPr marL="342900" lvl="0" indent="-342900" algn="l">
              <a:lnSpc>
                <a:spcPct val="115000"/>
              </a:lnSpc>
              <a:spcAft>
                <a:spcPts val="1000"/>
              </a:spcAft>
              <a:buFont typeface="Wingdings" panose="05000000000000000000"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Weekend homework will be given to the P.6/7 children that are taking part in the transfer tests until the first transfer test begins and P.6 children towards the end of February 2025 when practice transfer papers begin. This will involve a digital online transfer test.</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46904" y="52192"/>
            <a:ext cx="1297961" cy="11881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5150237"/>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Presentation</a:t>
            </a:r>
          </a:p>
        </p:txBody>
      </p:sp>
      <p:sp>
        <p:nvSpPr>
          <p:cNvPr id="3" name="Subtitle 2"/>
          <p:cNvSpPr>
            <a:spLocks noGrp="1"/>
          </p:cNvSpPr>
          <p:nvPr>
            <p:ph type="subTitle" idx="1"/>
          </p:nvPr>
        </p:nvSpPr>
        <p:spPr>
          <a:xfrm>
            <a:off x="56537" y="426152"/>
            <a:ext cx="11758360" cy="5659296"/>
          </a:xfrm>
        </p:spPr>
        <p:txBody>
          <a:bodyPr anchor="ctr">
            <a:normAutofit/>
          </a:bodyPr>
          <a:lstStyle/>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Rulers should be used for all margins, underlining etc.</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Date should be on all work – long form for literacy, short form for maths.</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Title/WALT should be on all work.</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Pencil only is used for maths.</a:t>
            </a:r>
          </a:p>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Pen for P6 and P7 when writing is neat enough – blue or black ink.</a:t>
            </a:r>
          </a:p>
          <a:p>
            <a:pPr marL="457200" lvl="0" indent="-457200" algn="l">
              <a:lnSpc>
                <a:spcPct val="115000"/>
              </a:lnSpc>
              <a:spcAft>
                <a:spcPts val="10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High standards are expected in all class work and homework.</a:t>
            </a:r>
          </a:p>
          <a:p>
            <a:pPr marL="342900" lvl="0" indent="-342900">
              <a:lnSpc>
                <a:spcPct val="115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706051"/>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11645961" cy="954290"/>
          </a:xfrm>
        </p:spPr>
        <p:txBody>
          <a:bodyPr anchor="t">
            <a:normAutofit/>
          </a:bodyPr>
          <a:lstStyle/>
          <a:p>
            <a:pPr algn="l"/>
            <a:r>
              <a:rPr lang="en-US" dirty="0">
                <a:solidFill>
                  <a:srgbClr val="FFFF00"/>
                </a:solidFill>
              </a:rPr>
              <a:t>S.E.A.G – P.6 Transfer preparation</a:t>
            </a:r>
          </a:p>
        </p:txBody>
      </p:sp>
      <p:sp>
        <p:nvSpPr>
          <p:cNvPr id="3" name="Subtitle 2"/>
          <p:cNvSpPr>
            <a:spLocks noGrp="1"/>
          </p:cNvSpPr>
          <p:nvPr>
            <p:ph type="subTitle" idx="1"/>
          </p:nvPr>
        </p:nvSpPr>
        <p:spPr>
          <a:xfrm>
            <a:off x="56537" y="1363833"/>
            <a:ext cx="11758360" cy="4158781"/>
          </a:xfrm>
        </p:spPr>
        <p:txBody>
          <a:bodyPr anchor="ctr">
            <a:normAutofit lnSpcReduction="10000"/>
          </a:bodyPr>
          <a:lstStyle/>
          <a:p>
            <a:pPr marL="457200" indent="-457200" algn="l">
              <a:lnSpc>
                <a:spcPct val="107000"/>
              </a:lnSpc>
              <a:spcAft>
                <a:spcPts val="8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In preparation for the S.E.A.G Transfer Test, P.6 will be given numeracy and literacy revision booklets/guides to learn and they will be tested regularly on these. </a:t>
            </a:r>
          </a:p>
          <a:p>
            <a:pPr marL="457200" indent="-457200" algn="l">
              <a:lnSpc>
                <a:spcPct val="107000"/>
              </a:lnSpc>
              <a:spcAft>
                <a:spcPts val="800"/>
              </a:spcAft>
              <a:buFont typeface="Wingdings" panose="05000000000000000000" pitchFamily="2" charset="2"/>
              <a:buChar char="§"/>
            </a:pPr>
            <a:r>
              <a:rPr lang="en-GB" sz="2600" b="1" i="1" dirty="0">
                <a:effectLst/>
                <a:latin typeface="Calibri" panose="020F0502020204030204" pitchFamily="34" charset="0"/>
                <a:ea typeface="Calibri" panose="020F0502020204030204" pitchFamily="34" charset="0"/>
                <a:cs typeface="Times New Roman" panose="02020603050405020304" pitchFamily="18" charset="0"/>
              </a:rPr>
              <a:t>Please do not use official S.E.A.G past papers at home or with tutors as they will be used in school.</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l">
              <a:lnSpc>
                <a:spcPct val="107000"/>
              </a:lnSpc>
              <a:spcAft>
                <a:spcPts val="8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In school, practice tests will not commence until towards the end of February and further information regarding this will be given nearer the time.</a:t>
            </a:r>
          </a:p>
          <a:p>
            <a:pPr marL="457200" indent="-457200" algn="l">
              <a:lnSpc>
                <a:spcPct val="107000"/>
              </a:lnSpc>
              <a:spcAft>
                <a:spcPts val="8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A S.E.A.G Transfer Test meeting will take place on Monday 19</a:t>
            </a:r>
            <a:r>
              <a:rPr lang="en-GB" sz="26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600" dirty="0">
                <a:effectLst/>
                <a:latin typeface="Calibri" panose="020F0502020204030204" pitchFamily="34" charset="0"/>
                <a:ea typeface="Calibri" panose="020F0502020204030204" pitchFamily="34" charset="0"/>
                <a:cs typeface="Times New Roman" panose="02020603050405020304" pitchFamily="18" charset="0"/>
              </a:rPr>
              <a:t> January 2025 at 2:10pm.</a:t>
            </a:r>
          </a:p>
          <a:p>
            <a:pPr marL="342900" lvl="0" indent="-342900">
              <a:lnSpc>
                <a:spcPct val="115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309712"/>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7291244" cy="954290"/>
          </a:xfrm>
        </p:spPr>
        <p:txBody>
          <a:bodyPr anchor="t">
            <a:normAutofit/>
          </a:bodyPr>
          <a:lstStyle/>
          <a:p>
            <a:pPr algn="l"/>
            <a:r>
              <a:rPr lang="en-US" sz="5000" dirty="0">
                <a:solidFill>
                  <a:srgbClr val="FFFF00"/>
                </a:solidFill>
              </a:rPr>
              <a:t>P.6 Residential Trip</a:t>
            </a:r>
          </a:p>
        </p:txBody>
      </p:sp>
      <p:sp>
        <p:nvSpPr>
          <p:cNvPr id="3" name="Subtitle 2"/>
          <p:cNvSpPr>
            <a:spLocks noGrp="1"/>
          </p:cNvSpPr>
          <p:nvPr>
            <p:ph type="subTitle" idx="1"/>
          </p:nvPr>
        </p:nvSpPr>
        <p:spPr>
          <a:xfrm>
            <a:off x="23312" y="446962"/>
            <a:ext cx="11758360" cy="4024522"/>
          </a:xfrm>
        </p:spPr>
        <p:txBody>
          <a:bodyPr anchor="ctr">
            <a:normAutofit/>
          </a:bodyPr>
          <a:lstStyle/>
          <a:p>
            <a:pPr marL="457200" lvl="0" indent="-457200" algn="l">
              <a:lnSpc>
                <a:spcPct val="115000"/>
              </a:lnSpc>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A one-night P.6 residential trip to the Ganaway Activity Centre will take place from Monday 6</a:t>
            </a:r>
            <a:r>
              <a:rPr lang="en-GB" sz="26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600" dirty="0">
                <a:effectLst/>
                <a:latin typeface="Calibri" panose="020F0502020204030204" pitchFamily="34" charset="0"/>
                <a:ea typeface="Calibri" panose="020F0502020204030204" pitchFamily="34" charset="0"/>
                <a:cs typeface="Times New Roman" panose="02020603050405020304" pitchFamily="18" charset="0"/>
              </a:rPr>
              <a:t> October to Tuesday 7</a:t>
            </a:r>
            <a:r>
              <a:rPr lang="en-GB" sz="26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600" dirty="0">
                <a:effectLst/>
                <a:latin typeface="Calibri" panose="020F0502020204030204" pitchFamily="34" charset="0"/>
                <a:ea typeface="Calibri" panose="020F0502020204030204" pitchFamily="34" charset="0"/>
                <a:cs typeface="Times New Roman" panose="02020603050405020304" pitchFamily="18" charset="0"/>
              </a:rPr>
              <a:t> October 2025.</a:t>
            </a:r>
          </a:p>
          <a:p>
            <a:pPr marL="457200" lvl="0" indent="-457200" algn="l">
              <a:lnSpc>
                <a:spcPct val="115000"/>
              </a:lnSpc>
              <a:spcAft>
                <a:spcPts val="1000"/>
              </a:spcAft>
              <a:buFont typeface="Wingdings" panose="05000000000000000000" pitchFamily="2"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A meeting will take place for the parents of the children attending Ganaway on </a:t>
            </a:r>
            <a:r>
              <a:rPr lang="en-GB" sz="2600" dirty="0">
                <a:latin typeface="Calibri" panose="020F0502020204030204" pitchFamily="34" charset="0"/>
                <a:ea typeface="Calibri" panose="020F0502020204030204" pitchFamily="34" charset="0"/>
                <a:cs typeface="Times New Roman" panose="02020603050405020304" pitchFamily="18" charset="0"/>
              </a:rPr>
              <a:t>Mon</a:t>
            </a:r>
            <a:r>
              <a:rPr lang="en-GB" sz="2600" dirty="0">
                <a:effectLst/>
                <a:latin typeface="Calibri" panose="020F0502020204030204" pitchFamily="34" charset="0"/>
                <a:ea typeface="Calibri" panose="020F0502020204030204" pitchFamily="34" charset="0"/>
                <a:cs typeface="Times New Roman" panose="02020603050405020304" pitchFamily="18" charset="0"/>
              </a:rPr>
              <a:t>day 15</a:t>
            </a:r>
            <a:r>
              <a:rPr lang="en-GB" sz="26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600" dirty="0">
                <a:effectLst/>
                <a:latin typeface="Calibri" panose="020F0502020204030204" pitchFamily="34" charset="0"/>
                <a:ea typeface="Calibri" panose="020F0502020204030204" pitchFamily="34" charset="0"/>
                <a:cs typeface="Times New Roman" panose="02020603050405020304" pitchFamily="18" charset="0"/>
              </a:rPr>
              <a:t> October at 2:10pm in Mr Fenton’s Classroom.</a:t>
            </a:r>
          </a:p>
          <a:p>
            <a:pPr marL="342900" lvl="0" indent="-342900">
              <a:lnSpc>
                <a:spcPct val="115000"/>
              </a:lnSpc>
              <a:buFont typeface="Symbol" panose="05050102010706020507" pitchFamily="18" charset="2"/>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5104" y="52192"/>
            <a:ext cx="1189761" cy="1089089"/>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58EB9418-07B5-42FD-0166-CC5625D3F3A3}"/>
              </a:ext>
            </a:extLst>
          </p:cNvPr>
          <p:cNvSpPr txBox="1">
            <a:spLocks/>
          </p:cNvSpPr>
          <p:nvPr/>
        </p:nvSpPr>
        <p:spPr>
          <a:xfrm>
            <a:off x="410328" y="3517195"/>
            <a:ext cx="7291244" cy="615624"/>
          </a:xfrm>
          <a:prstGeom prst="rect">
            <a:avLst/>
          </a:prstGeom>
        </p:spPr>
        <p:txBody>
          <a:bodyPr vert="horz" lIns="91440" tIns="45720" rIns="91440" bIns="45720" rtlCol="0" anchor="t">
            <a:normAutofit fontScale="85000" lnSpcReduction="20000"/>
          </a:bodyPr>
          <a:lstStyle>
            <a:lvl1pPr algn="ctr" defTabSz="914400" rtl="0" eaLnBrk="1" latinLnBrk="0" hangingPunct="1">
              <a:lnSpc>
                <a:spcPct val="90000"/>
              </a:lnSpc>
              <a:spcBef>
                <a:spcPct val="0"/>
              </a:spcBef>
              <a:buNone/>
              <a:defRPr sz="4000" b="1" kern="1200">
                <a:solidFill>
                  <a:schemeClr val="tx1"/>
                </a:solidFill>
                <a:latin typeface="+mj-lt"/>
                <a:ea typeface="+mj-ea"/>
                <a:cs typeface="+mj-cs"/>
              </a:defRPr>
            </a:lvl1pPr>
          </a:lstStyle>
          <a:p>
            <a:pPr algn="l"/>
            <a:r>
              <a:rPr lang="en-US" sz="5000" dirty="0">
                <a:solidFill>
                  <a:srgbClr val="FFFF00"/>
                </a:solidFill>
              </a:rPr>
              <a:t>Parent Teacher Meetings</a:t>
            </a:r>
          </a:p>
        </p:txBody>
      </p:sp>
      <p:sp>
        <p:nvSpPr>
          <p:cNvPr id="6" name="TextBox 5">
            <a:extLst>
              <a:ext uri="{FF2B5EF4-FFF2-40B4-BE49-F238E27FC236}">
                <a16:creationId xmlns:a16="http://schemas.microsoft.com/office/drawing/2014/main" id="{02421C5E-D815-35F8-FC21-C9CF45104489}"/>
              </a:ext>
            </a:extLst>
          </p:cNvPr>
          <p:cNvSpPr txBox="1"/>
          <p:nvPr/>
        </p:nvSpPr>
        <p:spPr>
          <a:xfrm>
            <a:off x="-2" y="4304802"/>
            <a:ext cx="10287942" cy="1702133"/>
          </a:xfrm>
          <a:prstGeom prst="rect">
            <a:avLst/>
          </a:prstGeom>
          <a:noFill/>
        </p:spPr>
        <p:txBody>
          <a:bodyPr wrap="square">
            <a:spAutoFit/>
          </a:bodyPr>
          <a:lstStyle/>
          <a:p>
            <a:pPr marL="457200" lvl="0" indent="-457200" algn="l">
              <a:lnSpc>
                <a:spcPct val="115000"/>
              </a:lnSpc>
              <a:spcAft>
                <a:spcPts val="1000"/>
              </a:spcAft>
              <a:buFont typeface="Wingdings" panose="05000000000000000000" pitchFamily="2" charset="2"/>
              <a:buChar char="§"/>
            </a:pPr>
            <a:r>
              <a:rPr lang="en-GB" sz="2600" dirty="0">
                <a:latin typeface="Calibri" panose="020F0502020204030204" pitchFamily="34" charset="0"/>
                <a:ea typeface="Calibri" panose="020F0502020204030204" pitchFamily="34" charset="0"/>
                <a:cs typeface="Times New Roman" panose="02020603050405020304" pitchFamily="18" charset="0"/>
              </a:rPr>
              <a:t>Parent teacher </a:t>
            </a:r>
            <a:r>
              <a:rPr lang="en-GB" sz="2600" dirty="0">
                <a:effectLst/>
                <a:latin typeface="Calibri" panose="020F0502020204030204" pitchFamily="34" charset="0"/>
                <a:ea typeface="Calibri" panose="020F0502020204030204" pitchFamily="34" charset="0"/>
                <a:cs typeface="Times New Roman" panose="02020603050405020304" pitchFamily="18" charset="0"/>
              </a:rPr>
              <a:t>meetings will take place the week beginning </a:t>
            </a:r>
          </a:p>
          <a:p>
            <a:pPr lvl="0" algn="l">
              <a:lnSpc>
                <a:spcPct val="115000"/>
              </a:lnSpc>
              <a:spcAft>
                <a:spcPts val="1000"/>
              </a:spcAft>
            </a:pPr>
            <a:r>
              <a:rPr lang="en-GB" sz="2600" b="1" dirty="0">
                <a:latin typeface="Calibri" panose="020F0502020204030204" pitchFamily="34" charset="0"/>
                <a:ea typeface="Calibri" panose="020F0502020204030204" pitchFamily="34" charset="0"/>
                <a:cs typeface="Times New Roman" panose="02020603050405020304" pitchFamily="18" charset="0"/>
              </a:rPr>
              <a:t>      </a:t>
            </a:r>
            <a:r>
              <a:rPr lang="en-GB" sz="2600" b="1" u="sng" dirty="0">
                <a:effectLst/>
                <a:latin typeface="Calibri" panose="020F0502020204030204" pitchFamily="34" charset="0"/>
                <a:ea typeface="Calibri" panose="020F0502020204030204" pitchFamily="34" charset="0"/>
                <a:cs typeface="Times New Roman" panose="02020603050405020304" pitchFamily="18" charset="0"/>
              </a:rPr>
              <a:t>Monday 20</a:t>
            </a:r>
            <a:r>
              <a:rPr lang="en-GB" sz="2600" b="1" u="sng"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GB" sz="2600" b="1" u="sng" dirty="0">
                <a:effectLst/>
                <a:latin typeface="Calibri" panose="020F0502020204030204" pitchFamily="34" charset="0"/>
                <a:ea typeface="Calibri" panose="020F0502020204030204" pitchFamily="34" charset="0"/>
                <a:cs typeface="Times New Roman" panose="02020603050405020304" pitchFamily="18" charset="0"/>
              </a:rPr>
              <a:t> October 2025</a:t>
            </a:r>
          </a:p>
          <a:p>
            <a:pPr marL="457200" lvl="0" indent="-457200" algn="l">
              <a:lnSpc>
                <a:spcPct val="115000"/>
              </a:lnSpc>
              <a:spcAft>
                <a:spcPts val="1000"/>
              </a:spcAft>
              <a:buFont typeface="Wingdings" panose="05000000000000000000" pitchFamily="2" charset="2"/>
              <a:buChar char="§"/>
            </a:pPr>
            <a:r>
              <a:rPr lang="en-GB" sz="2600" dirty="0">
                <a:latin typeface="Calibri" panose="020F0502020204030204" pitchFamily="34" charset="0"/>
                <a:ea typeface="Calibri" panose="020F0502020204030204" pitchFamily="34" charset="0"/>
                <a:cs typeface="Times New Roman" panose="02020603050405020304" pitchFamily="18" charset="0"/>
              </a:rPr>
              <a:t>Further information will go out to parent nearer the time.</a:t>
            </a: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1758702"/>
      </p:ext>
    </p:extLst>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7037747" cy="954290"/>
          </a:xfrm>
        </p:spPr>
        <p:txBody>
          <a:bodyPr anchor="t">
            <a:normAutofit fontScale="90000"/>
          </a:bodyPr>
          <a:lstStyle/>
          <a:p>
            <a:pPr algn="l"/>
            <a:r>
              <a:rPr lang="en-US" sz="6600" dirty="0">
                <a:solidFill>
                  <a:srgbClr val="FFFF00"/>
                </a:solidFill>
              </a:rPr>
              <a:t>Contacting School</a:t>
            </a:r>
          </a:p>
        </p:txBody>
      </p:sp>
      <p:sp>
        <p:nvSpPr>
          <p:cNvPr id="3" name="Subtitle 2"/>
          <p:cNvSpPr>
            <a:spLocks noGrp="1"/>
          </p:cNvSpPr>
          <p:nvPr>
            <p:ph type="subTitle" idx="1"/>
          </p:nvPr>
        </p:nvSpPr>
        <p:spPr>
          <a:xfrm>
            <a:off x="147134" y="300928"/>
            <a:ext cx="11758360" cy="7086699"/>
          </a:xfrm>
        </p:spPr>
        <p:txBody>
          <a:bodyPr anchor="ctr">
            <a:normAutofit/>
          </a:bodyPr>
          <a:lstStyle/>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First contact is the class teacher.</a:t>
            </a: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Preferred contact is by email but please be aware that emails will only be read during the school day and will be responded to when possible. </a:t>
            </a:r>
          </a:p>
          <a:p>
            <a:pPr marL="457200" indent="-457200" algn="l">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Head of Key Stage 2 - Mr Colin Fenton	            </a:t>
            </a: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Vice Principal/SENCO - Mr Simon Melville</a:t>
            </a:r>
          </a:p>
          <a:p>
            <a:pPr marL="457200" indent="-457200" algn="l">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Principal – Mr Donal McGarrigle</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24603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Administration</a:t>
            </a:r>
          </a:p>
        </p:txBody>
      </p:sp>
      <p:sp>
        <p:nvSpPr>
          <p:cNvPr id="3" name="Subtitle 2"/>
          <p:cNvSpPr>
            <a:spLocks noGrp="1"/>
          </p:cNvSpPr>
          <p:nvPr>
            <p:ph type="subTitle" idx="1"/>
          </p:nvPr>
        </p:nvSpPr>
        <p:spPr>
          <a:xfrm>
            <a:off x="0" y="1119419"/>
            <a:ext cx="11758360" cy="5123232"/>
          </a:xfrm>
        </p:spPr>
        <p:txBody>
          <a:bodyPr anchor="ctr">
            <a:normAutofit fontScale="70000" lnSpcReduction="20000"/>
          </a:bodyPr>
          <a:lstStyle/>
          <a:p>
            <a:pPr marL="457200" lvl="0" indent="-457200" algn="l">
              <a:lnSpc>
                <a:spcPct val="115000"/>
              </a:lnSpc>
              <a:buClr>
                <a:schemeClr val="tx1"/>
              </a:buClr>
              <a:buFont typeface="Wingdings" panose="05000000000000000000" pitchFamily="2" charset="2"/>
              <a:buChar char="§"/>
            </a:pPr>
            <a:r>
              <a:rPr lang="en-GB" sz="3100" dirty="0">
                <a:effectLst/>
                <a:latin typeface="Calibri" panose="020F0502020204030204" pitchFamily="34" charset="0"/>
                <a:ea typeface="Calibri" panose="020F0502020204030204" pitchFamily="34" charset="0"/>
                <a:cs typeface="Times New Roman" panose="02020603050405020304" pitchFamily="18" charset="0"/>
              </a:rPr>
              <a:t>The school gates will </a:t>
            </a:r>
            <a:r>
              <a:rPr lang="en-GB" sz="3100" b="1" dirty="0">
                <a:effectLst/>
                <a:latin typeface="Calibri" panose="020F0502020204030204" pitchFamily="34" charset="0"/>
                <a:ea typeface="Calibri" panose="020F0502020204030204" pitchFamily="34" charset="0"/>
                <a:cs typeface="Times New Roman" panose="02020603050405020304" pitchFamily="18" charset="0"/>
              </a:rPr>
              <a:t>open at 8:45am</a:t>
            </a:r>
            <a:r>
              <a:rPr lang="en-GB" sz="3100" dirty="0">
                <a:effectLst/>
                <a:latin typeface="Calibri" panose="020F0502020204030204" pitchFamily="34" charset="0"/>
                <a:ea typeface="Calibri" panose="020F0502020204030204" pitchFamily="34" charset="0"/>
                <a:cs typeface="Times New Roman" panose="02020603050405020304" pitchFamily="18" charset="0"/>
              </a:rPr>
              <a:t> each day, children can line up from 8:45am each day and their school day will </a:t>
            </a:r>
            <a:r>
              <a:rPr lang="en-GB" sz="3100" b="1" dirty="0">
                <a:effectLst/>
                <a:latin typeface="Calibri" panose="020F0502020204030204" pitchFamily="34" charset="0"/>
                <a:ea typeface="Calibri" panose="020F0502020204030204" pitchFamily="34" charset="0"/>
                <a:cs typeface="Times New Roman" panose="02020603050405020304" pitchFamily="18" charset="0"/>
              </a:rPr>
              <a:t>start at 8:55am.</a:t>
            </a:r>
            <a:r>
              <a:rPr lang="en-GB" sz="3100" dirty="0">
                <a:effectLst/>
                <a:latin typeface="Calibri" panose="020F0502020204030204" pitchFamily="34" charset="0"/>
                <a:ea typeface="Calibri" panose="020F0502020204030204" pitchFamily="34" charset="0"/>
                <a:cs typeface="Times New Roman" panose="02020603050405020304" pitchFamily="18" charset="0"/>
              </a:rPr>
              <a:t> It is important that your child(ren) is/are punctual for school.</a:t>
            </a:r>
          </a:p>
          <a:p>
            <a:pPr marL="457200" lvl="0" indent="-457200" algn="l">
              <a:lnSpc>
                <a:spcPct val="115000"/>
              </a:lnSpc>
              <a:buClr>
                <a:schemeClr val="tx1"/>
              </a:buClr>
              <a:buFont typeface="Wingdings" panose="05000000000000000000" pitchFamily="2" charset="2"/>
              <a:buChar char="§"/>
            </a:pPr>
            <a:r>
              <a:rPr lang="en-GB" sz="3100" dirty="0">
                <a:effectLst/>
                <a:latin typeface="Calibri" panose="020F0502020204030204" pitchFamily="34" charset="0"/>
                <a:ea typeface="Calibri" panose="020F0502020204030204" pitchFamily="34" charset="0"/>
                <a:cs typeface="Times New Roman" panose="02020603050405020304" pitchFamily="18" charset="0"/>
              </a:rPr>
              <a:t>Once the gates open, children should come to the playground </a:t>
            </a:r>
            <a:r>
              <a:rPr lang="en-GB" sz="3100" b="1" dirty="0">
                <a:effectLst/>
                <a:latin typeface="Calibri" panose="020F0502020204030204" pitchFamily="34" charset="0"/>
                <a:ea typeface="Calibri" panose="020F0502020204030204" pitchFamily="34" charset="0"/>
                <a:cs typeface="Times New Roman" panose="02020603050405020304" pitchFamily="18" charset="0"/>
              </a:rPr>
              <a:t>independently/on their own </a:t>
            </a:r>
            <a:r>
              <a:rPr lang="en-GB" sz="3100" dirty="0">
                <a:effectLst/>
                <a:latin typeface="Calibri" panose="020F0502020204030204" pitchFamily="34" charset="0"/>
                <a:ea typeface="Calibri" panose="020F0502020204030204" pitchFamily="34" charset="0"/>
                <a:cs typeface="Times New Roman" panose="02020603050405020304" pitchFamily="18" charset="0"/>
              </a:rPr>
              <a:t>and on time. </a:t>
            </a:r>
          </a:p>
          <a:p>
            <a:pPr marL="457200" lvl="0" indent="-457200" algn="l">
              <a:lnSpc>
                <a:spcPct val="115000"/>
              </a:lnSpc>
              <a:spcAft>
                <a:spcPts val="1000"/>
              </a:spcAft>
              <a:buClr>
                <a:schemeClr val="tx1"/>
              </a:buClr>
              <a:buFont typeface="Wingdings" panose="05000000000000000000" pitchFamily="2" charset="2"/>
              <a:buChar char="§"/>
            </a:pPr>
            <a:r>
              <a:rPr lang="en-GB" sz="3100" dirty="0">
                <a:effectLst/>
                <a:latin typeface="Calibri" panose="020F0502020204030204" pitchFamily="34" charset="0"/>
                <a:ea typeface="Calibri" panose="020F0502020204030204" pitchFamily="34" charset="0"/>
                <a:cs typeface="Times New Roman" panose="02020603050405020304" pitchFamily="18" charset="0"/>
              </a:rPr>
              <a:t>If a child is late, they must report to the school office at reception to enter the school.</a:t>
            </a:r>
          </a:p>
          <a:p>
            <a:pPr marL="457200" indent="-457200" algn="l">
              <a:lnSpc>
                <a:spcPct val="115000"/>
              </a:lnSpc>
              <a:spcAft>
                <a:spcPts val="1000"/>
              </a:spcAft>
              <a:buClr>
                <a:schemeClr val="tx1"/>
              </a:buClr>
              <a:buFont typeface="Wingdings" panose="05000000000000000000" pitchFamily="2" charset="2"/>
              <a:buChar char="§"/>
            </a:pPr>
            <a:r>
              <a:rPr lang="en-GB" sz="3200" dirty="0">
                <a:latin typeface="Calibri" panose="020F0502020204030204" pitchFamily="34" charset="0"/>
                <a:cs typeface="Calibri" panose="020F0502020204030204" pitchFamily="34" charset="0"/>
              </a:rPr>
              <a:t>All lateness will be recorded and any lateness of 15 minutes or more will contribute to your child’s overall attendance record.</a:t>
            </a:r>
            <a:endParaRPr lang="en-GB" sz="3100" dirty="0">
              <a:effectLst/>
              <a:latin typeface="Calibri" panose="020F0502020204030204" pitchFamily="34" charset="0"/>
              <a:ea typeface="Calibri" panose="020F0502020204030204" pitchFamily="34" charset="0"/>
              <a:cs typeface="Times New Roman" panose="02020603050405020304" pitchFamily="18" charset="0"/>
            </a:endParaRPr>
          </a:p>
          <a:p>
            <a:pPr marL="457200" lvl="0" indent="-457200" algn="l">
              <a:lnSpc>
                <a:spcPct val="115000"/>
              </a:lnSpc>
              <a:spcAft>
                <a:spcPts val="1000"/>
              </a:spcAft>
              <a:buClr>
                <a:schemeClr val="tx1"/>
              </a:buClr>
              <a:buFont typeface="Wingdings" panose="05000000000000000000" pitchFamily="2" charset="2"/>
              <a:buChar char="§"/>
            </a:pPr>
            <a:r>
              <a:rPr lang="en-GB" sz="3100" dirty="0">
                <a:effectLst/>
                <a:latin typeface="Calibri" panose="020F0502020204030204" pitchFamily="34" charset="0"/>
                <a:ea typeface="Times New Roman" panose="02020603050405020304" pitchFamily="18" charset="0"/>
              </a:rPr>
              <a:t>Paid school dinners </a:t>
            </a:r>
            <a:r>
              <a:rPr lang="en-GB" sz="3100" b="1" dirty="0">
                <a:effectLst/>
                <a:latin typeface="Calibri" panose="020F0502020204030204" pitchFamily="34" charset="0"/>
                <a:ea typeface="Times New Roman" panose="02020603050405020304" pitchFamily="18" charset="0"/>
              </a:rPr>
              <a:t>MUST</a:t>
            </a:r>
            <a:r>
              <a:rPr lang="en-GB" sz="3100" dirty="0">
                <a:effectLst/>
                <a:latin typeface="Calibri" panose="020F0502020204030204" pitchFamily="34" charset="0"/>
                <a:ea typeface="Times New Roman" panose="02020603050405020304" pitchFamily="18" charset="0"/>
              </a:rPr>
              <a:t> be booked online using the “</a:t>
            </a:r>
            <a:r>
              <a:rPr lang="en-GB" sz="3100" dirty="0" err="1">
                <a:effectLst/>
                <a:latin typeface="Calibri" panose="020F0502020204030204" pitchFamily="34" charset="0"/>
                <a:ea typeface="Times New Roman" panose="02020603050405020304" pitchFamily="18" charset="0"/>
              </a:rPr>
              <a:t>SchoolMoney</a:t>
            </a:r>
            <a:r>
              <a:rPr lang="en-GB" sz="3100" dirty="0">
                <a:effectLst/>
                <a:latin typeface="Calibri" panose="020F0502020204030204" pitchFamily="34" charset="0"/>
                <a:ea typeface="Times New Roman" panose="02020603050405020304" pitchFamily="18" charset="0"/>
              </a:rPr>
              <a:t>” app. A school dinner costs £2.60 each day and paid for by midnight the day before.</a:t>
            </a:r>
            <a:endParaRPr lang="en-GB" sz="3100" dirty="0">
              <a:latin typeface="Times New Roman" panose="02020603050405020304" pitchFamily="18" charset="0"/>
              <a:ea typeface="Times New Roman" panose="02020603050405020304" pitchFamily="18" charset="0"/>
            </a:endParaRPr>
          </a:p>
          <a:p>
            <a:pPr marL="457200" lvl="0" indent="-457200" algn="l">
              <a:lnSpc>
                <a:spcPct val="115000"/>
              </a:lnSpc>
              <a:spcAft>
                <a:spcPts val="1000"/>
              </a:spcAft>
              <a:buClr>
                <a:schemeClr val="tx1"/>
              </a:buClr>
              <a:buFont typeface="Wingdings" panose="05000000000000000000" pitchFamily="2" charset="2"/>
              <a:buChar char="§"/>
            </a:pPr>
            <a:r>
              <a:rPr lang="en-GB" sz="3100" dirty="0">
                <a:effectLst/>
                <a:latin typeface="Calibri" panose="020F0502020204030204" pitchFamily="34" charset="0"/>
                <a:ea typeface="Times New Roman" panose="02020603050405020304" pitchFamily="18" charset="0"/>
              </a:rPr>
              <a:t>If your child is eligible for </a:t>
            </a:r>
            <a:r>
              <a:rPr lang="en-GB" sz="3100" u="sng" dirty="0">
                <a:effectLst/>
                <a:latin typeface="Calibri" panose="020F0502020204030204" pitchFamily="34" charset="0"/>
                <a:ea typeface="Times New Roman" panose="02020603050405020304" pitchFamily="18" charset="0"/>
              </a:rPr>
              <a:t>free school meals, you </a:t>
            </a:r>
            <a:r>
              <a:rPr lang="en-GB" sz="3100" b="1" u="sng" dirty="0">
                <a:effectLst/>
                <a:latin typeface="Calibri" panose="020F0502020204030204" pitchFamily="34" charset="0"/>
                <a:ea typeface="Times New Roman" panose="02020603050405020304" pitchFamily="18" charset="0"/>
              </a:rPr>
              <a:t>do not</a:t>
            </a:r>
            <a:r>
              <a:rPr lang="en-GB" sz="3100" u="sng" dirty="0">
                <a:effectLst/>
                <a:latin typeface="Calibri" panose="020F0502020204030204" pitchFamily="34" charset="0"/>
                <a:ea typeface="Times New Roman" panose="02020603050405020304" pitchFamily="18" charset="0"/>
              </a:rPr>
              <a:t> need to book online</a:t>
            </a:r>
            <a:r>
              <a:rPr lang="en-GB" sz="3100" dirty="0">
                <a:effectLst/>
                <a:latin typeface="Calibri" panose="020F0502020204030204" pitchFamily="34" charset="0"/>
                <a:ea typeface="Times New Roman" panose="02020603050405020304" pitchFamily="18" charset="0"/>
              </a:rPr>
              <a:t>. However, you should still register as payments for future school trips etc can be made online</a:t>
            </a:r>
            <a:endParaRPr lang="en-GB" sz="3100" dirty="0">
              <a:effectLst/>
              <a:latin typeface="Times New Roman" panose="02020603050405020304" pitchFamily="18" charset="0"/>
              <a:ea typeface="Times New Roman" panose="02020603050405020304" pitchFamily="18" charset="0"/>
            </a:endParaRPr>
          </a:p>
          <a:p>
            <a:pPr marL="285750" indent="-285750">
              <a:buFont typeface="Wingdings" panose="05000000000000000000" pitchFamily="2" charset="2"/>
              <a:buChar char="§"/>
            </a:pPr>
            <a:r>
              <a:rPr lang="en-GB" sz="1800" dirty="0">
                <a:solidFill>
                  <a:srgbClr val="242424"/>
                </a:solidFill>
                <a:effectLst/>
                <a:latin typeface="Calibri" panose="020F050202020403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pPr marL="457200" indent="-457200" algn="l">
              <a:buFont typeface="Wingdings" panose="05000000000000000000" pitchFamily="2" charset="2"/>
              <a:buChar char="§"/>
            </a:pPr>
            <a:endParaRPr lang="en-US" sz="2800" b="1" dirty="0"/>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2551749"/>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err="1">
                <a:solidFill>
                  <a:srgbClr val="FFFF00"/>
                </a:solidFill>
              </a:rPr>
              <a:t>Behaviour</a:t>
            </a:r>
            <a:endParaRPr lang="en-US" sz="6600" dirty="0">
              <a:solidFill>
                <a:srgbClr val="FFFF00"/>
              </a:solidFill>
            </a:endParaRPr>
          </a:p>
        </p:txBody>
      </p:sp>
      <p:sp>
        <p:nvSpPr>
          <p:cNvPr id="3" name="Subtitle 2"/>
          <p:cNvSpPr>
            <a:spLocks noGrp="1"/>
          </p:cNvSpPr>
          <p:nvPr>
            <p:ph type="subTitle" idx="1"/>
          </p:nvPr>
        </p:nvSpPr>
        <p:spPr>
          <a:xfrm>
            <a:off x="216820" y="452387"/>
            <a:ext cx="11758360" cy="6570742"/>
          </a:xfrm>
        </p:spPr>
        <p:txBody>
          <a:bodyPr anchor="ctr">
            <a:normAutofit fontScale="47500" lnSpcReduction="20000"/>
          </a:bodyPr>
          <a:lstStyle/>
          <a:p>
            <a:pPr algn="just"/>
            <a:endParaRPr lang="en-GB" sz="2800" dirty="0">
              <a:latin typeface="Calibri" panose="020F0502020204030204" pitchFamily="34" charset="0"/>
              <a:cs typeface="Calibri" panose="020F0502020204030204" pitchFamily="34" charset="0"/>
            </a:endParaRPr>
          </a:p>
          <a:p>
            <a:pPr marL="457200" indent="-457200" algn="just">
              <a:buFont typeface="Wingdings" panose="05000000000000000000" pitchFamily="2" charset="2"/>
              <a:buChar char="§"/>
            </a:pPr>
            <a:r>
              <a:rPr lang="en-GB" sz="7500" dirty="0">
                <a:latin typeface="Calibri" panose="020F0502020204030204" pitchFamily="34" charset="0"/>
                <a:cs typeface="Calibri" panose="020F0502020204030204" pitchFamily="34" charset="0"/>
              </a:rPr>
              <a:t>Appropriate behaviour is expected at all times.</a:t>
            </a:r>
          </a:p>
          <a:p>
            <a:pPr marL="457200" indent="-457200" algn="just">
              <a:buFont typeface="Wingdings" panose="05000000000000000000" pitchFamily="2" charset="2"/>
              <a:buChar char="§"/>
            </a:pPr>
            <a:r>
              <a:rPr lang="en-GB" sz="7500" dirty="0">
                <a:latin typeface="Calibri" panose="020F0502020204030204" pitchFamily="34" charset="0"/>
                <a:cs typeface="Calibri" panose="020F0502020204030204" pitchFamily="34" charset="0"/>
              </a:rPr>
              <a:t>High expectations for all pupils.</a:t>
            </a:r>
          </a:p>
          <a:p>
            <a:pPr marL="457200" indent="-457200" algn="just">
              <a:buFont typeface="Wingdings" panose="05000000000000000000" pitchFamily="2" charset="2"/>
              <a:buChar char="§"/>
            </a:pPr>
            <a:r>
              <a:rPr lang="en-GB" sz="7500" dirty="0">
                <a:latin typeface="Calibri" panose="020F0502020204030204" pitchFamily="34" charset="0"/>
                <a:cs typeface="Calibri" panose="020F0502020204030204" pitchFamily="34" charset="0"/>
              </a:rPr>
              <a:t>Good behaviour reinforced through positive behaviour management.</a:t>
            </a:r>
          </a:p>
          <a:p>
            <a:pPr marL="457200" indent="-457200" algn="just">
              <a:buFont typeface="Wingdings" panose="05000000000000000000" pitchFamily="2" charset="2"/>
              <a:buChar char="§"/>
            </a:pPr>
            <a:r>
              <a:rPr lang="en-GB" sz="7500" dirty="0">
                <a:latin typeface="Calibri" panose="020F0502020204030204" pitchFamily="34" charset="0"/>
                <a:cs typeface="Calibri" panose="020F0502020204030204" pitchFamily="34" charset="0"/>
              </a:rPr>
              <a:t>Reward systems will vary across classes.</a:t>
            </a:r>
          </a:p>
          <a:p>
            <a:pPr marL="457200" indent="-457200" algn="just">
              <a:buFont typeface="Wingdings" panose="05000000000000000000" pitchFamily="2" charset="2"/>
              <a:buChar char="§"/>
            </a:pPr>
            <a:r>
              <a:rPr lang="en-GB" sz="7500" dirty="0">
                <a:latin typeface="Calibri" panose="020F0502020204030204" pitchFamily="34" charset="0"/>
                <a:cs typeface="Calibri" panose="020F0502020204030204" pitchFamily="34" charset="0"/>
              </a:rPr>
              <a:t>Repeated or more serious inappropriate behaviour may result in the child being keep in over breaktime – Thinking Time which provides an opportunity to reflect on the choices that have been made.</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8007"/>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9047617" cy="954290"/>
          </a:xfrm>
        </p:spPr>
        <p:txBody>
          <a:bodyPr anchor="t">
            <a:normAutofit fontScale="90000"/>
          </a:bodyPr>
          <a:lstStyle/>
          <a:p>
            <a:pPr algn="l"/>
            <a:r>
              <a:rPr lang="en-US" sz="6600" dirty="0">
                <a:solidFill>
                  <a:srgbClr val="FFFF00"/>
                </a:solidFill>
              </a:rPr>
              <a:t>Additional Information</a:t>
            </a:r>
          </a:p>
        </p:txBody>
      </p:sp>
      <p:sp>
        <p:nvSpPr>
          <p:cNvPr id="3" name="Subtitle 2"/>
          <p:cNvSpPr>
            <a:spLocks noGrp="1"/>
          </p:cNvSpPr>
          <p:nvPr>
            <p:ph type="subTitle" idx="1"/>
          </p:nvPr>
        </p:nvSpPr>
        <p:spPr>
          <a:xfrm>
            <a:off x="216820" y="1050602"/>
            <a:ext cx="11758360" cy="6427560"/>
          </a:xfrm>
        </p:spPr>
        <p:txBody>
          <a:bodyPr anchor="ctr">
            <a:normAutofit/>
          </a:bodyPr>
          <a:lstStyle/>
          <a:p>
            <a:pPr marL="457200" indent="-457200" algn="l" eaLnBrk="1" hangingPunct="1">
              <a:buFont typeface="Wingdings" panose="05000000000000000000" pitchFamily="2" charset="2"/>
              <a:buChar char="§"/>
            </a:pPr>
            <a:r>
              <a:rPr lang="en-GB" sz="2800" dirty="0">
                <a:latin typeface="Calibri" panose="020F0502020204030204" pitchFamily="34" charset="0"/>
                <a:cs typeface="Calibri" panose="020F0502020204030204" pitchFamily="34" charset="0"/>
              </a:rPr>
              <a:t>Parent – teacher consultations in October and February</a:t>
            </a:r>
          </a:p>
          <a:p>
            <a:pPr marL="457200" indent="-457200" algn="l" eaLnBrk="1" hangingPunct="1">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eaLnBrk="1" hangingPunct="1">
              <a:buFont typeface="Wingdings" panose="05000000000000000000" pitchFamily="2" charset="2"/>
              <a:buChar char="§"/>
            </a:pPr>
            <a:r>
              <a:rPr lang="en-GB" sz="2800" dirty="0">
                <a:latin typeface="Calibri" panose="020F0502020204030204" pitchFamily="34" charset="0"/>
                <a:cs typeface="Calibri" panose="020F0502020204030204" pitchFamily="34" charset="0"/>
              </a:rPr>
              <a:t>Reports in June.</a:t>
            </a:r>
          </a:p>
          <a:p>
            <a:pPr marL="457200" indent="-457200" algn="l" eaLnBrk="1" hangingPunct="1">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Digital devices – school will not be responsible for any loss or damage. </a:t>
            </a:r>
          </a:p>
          <a:p>
            <a:pPr marL="457200" indent="-457200" algn="l">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a:buFont typeface="Wingdings" panose="05000000000000000000" pitchFamily="2" charset="2"/>
              <a:buChar char="§"/>
            </a:pPr>
            <a:r>
              <a:rPr lang="en-GB" sz="2800" dirty="0">
                <a:latin typeface="Calibri" panose="020F0502020204030204" pitchFamily="34" charset="0"/>
                <a:cs typeface="Calibri" panose="020F0502020204030204" pitchFamily="34" charset="0"/>
              </a:rPr>
              <a:t>If a digital device is taken out in class or switched on during the day they will removed for safe keeping until the end of the day.</a:t>
            </a:r>
          </a:p>
          <a:p>
            <a:pPr marL="457200" indent="-457200" algn="l" eaLnBrk="1" hangingPunct="1">
              <a:buFont typeface="Wingdings" panose="05000000000000000000" pitchFamily="2" charset="2"/>
              <a:buChar char="§"/>
            </a:pPr>
            <a:endParaRPr lang="en-GB" sz="2800" dirty="0">
              <a:latin typeface="Calibri" panose="020F0502020204030204" pitchFamily="34" charset="0"/>
              <a:cs typeface="Calibri" panose="020F0502020204030204" pitchFamily="34" charset="0"/>
            </a:endParaRPr>
          </a:p>
          <a:p>
            <a:pPr marL="457200" indent="-457200" algn="l">
              <a:buFont typeface="Wingdings" panose="05000000000000000000" pitchFamily="2" charset="2"/>
              <a:buChar char="§"/>
            </a:pPr>
            <a:endParaRPr lang="en-US" sz="2800" b="1" dirty="0"/>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8032109"/>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10215514" cy="954290"/>
          </a:xfrm>
        </p:spPr>
        <p:txBody>
          <a:bodyPr anchor="t">
            <a:normAutofit/>
          </a:bodyPr>
          <a:lstStyle/>
          <a:p>
            <a:pPr algn="l"/>
            <a:r>
              <a:rPr lang="en-GB" sz="5000" dirty="0">
                <a:solidFill>
                  <a:srgbClr val="FFFF00"/>
                </a:solidFill>
              </a:rPr>
              <a:t>Special Educational Needs</a:t>
            </a:r>
          </a:p>
        </p:txBody>
      </p:sp>
      <p:sp>
        <p:nvSpPr>
          <p:cNvPr id="3" name="Subtitle 2"/>
          <p:cNvSpPr>
            <a:spLocks noGrp="1"/>
          </p:cNvSpPr>
          <p:nvPr>
            <p:ph type="subTitle" idx="1"/>
          </p:nvPr>
        </p:nvSpPr>
        <p:spPr>
          <a:xfrm>
            <a:off x="56537" y="1363833"/>
            <a:ext cx="11758360" cy="5123232"/>
          </a:xfrm>
        </p:spPr>
        <p:txBody>
          <a:bodyPr anchor="ctr">
            <a:noAutofit/>
          </a:bodyPr>
          <a:lstStyle/>
          <a:p>
            <a:pPr marL="457200" indent="-457200" algn="l">
              <a:buFont typeface="Wingdings" panose="05000000000000000000" pitchFamily="2" charset="2"/>
              <a:buChar char="§"/>
            </a:pPr>
            <a:r>
              <a:rPr lang="en-GB" sz="2600" dirty="0"/>
              <a:t>The Education Authority is delivering a new SEN framework which is currently being rolled out to all schools across N. Ireland. This is based on the SEND Act (NI) 2016 and includes revised regulations and a revised code of  practice.</a:t>
            </a:r>
          </a:p>
          <a:p>
            <a:pPr marL="457200" indent="-457200" algn="l">
              <a:buFont typeface="Wingdings" panose="05000000000000000000" pitchFamily="2" charset="2"/>
              <a:buChar char="§"/>
            </a:pPr>
            <a:r>
              <a:rPr lang="en-GB" sz="2600" dirty="0"/>
              <a:t>It is anticipated that in future fewer children will be placed on the SEN register.</a:t>
            </a:r>
          </a:p>
          <a:p>
            <a:pPr marL="457200" indent="-457200" algn="l">
              <a:buFont typeface="Wingdings" panose="05000000000000000000" pitchFamily="2" charset="2"/>
              <a:buChar char="§"/>
            </a:pPr>
            <a:r>
              <a:rPr lang="en-GB" sz="2600" dirty="0"/>
              <a:t>Many children will experience difficulties from time to time in school but only a small number may have Special Educational Needs.</a:t>
            </a:r>
          </a:p>
          <a:p>
            <a:pPr marL="457200" indent="-457200" algn="l">
              <a:buFont typeface="Wingdings" panose="05000000000000000000" pitchFamily="2" charset="2"/>
              <a:buChar char="§"/>
            </a:pPr>
            <a:r>
              <a:rPr lang="en-GB" sz="2600" dirty="0"/>
              <a:t>Only when it is felt a child is not making progress after school intervention strategies have been implemented will the school consider placing the child on the Special Needs register.</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88526" y="52193"/>
            <a:ext cx="1256340" cy="1150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4395909"/>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9993616" cy="954290"/>
          </a:xfrm>
        </p:spPr>
        <p:txBody>
          <a:bodyPr anchor="t">
            <a:noAutofit/>
          </a:bodyPr>
          <a:lstStyle/>
          <a:p>
            <a:pPr algn="l"/>
            <a:r>
              <a:rPr lang="en-US" sz="3500" kern="0" dirty="0">
                <a:solidFill>
                  <a:srgbClr val="FFFF00"/>
                </a:solidFill>
              </a:rPr>
              <a:t>What is meant by Special Educational Needs (SEN)?</a:t>
            </a:r>
            <a:endParaRPr lang="en-US" sz="3500" dirty="0">
              <a:solidFill>
                <a:srgbClr val="FFFF00"/>
              </a:solidFill>
            </a:endParaRPr>
          </a:p>
        </p:txBody>
      </p:sp>
      <p:sp>
        <p:nvSpPr>
          <p:cNvPr id="3" name="Subtitle 2"/>
          <p:cNvSpPr>
            <a:spLocks noGrp="1"/>
          </p:cNvSpPr>
          <p:nvPr>
            <p:ph type="subTitle" idx="1"/>
          </p:nvPr>
        </p:nvSpPr>
        <p:spPr>
          <a:xfrm>
            <a:off x="56537" y="1363833"/>
            <a:ext cx="11758360" cy="5123232"/>
          </a:xfrm>
        </p:spPr>
        <p:txBody>
          <a:bodyPr anchor="ctr">
            <a:normAutofit fontScale="92500" lnSpcReduction="20000"/>
          </a:bodyPr>
          <a:lstStyle/>
          <a:p>
            <a:pPr algn="l"/>
            <a:r>
              <a:rPr lang="en-US" sz="2800" dirty="0"/>
              <a:t>In the 1996 Education Order a child is described as having special educational needs (SEN) if they have </a:t>
            </a:r>
            <a:r>
              <a:rPr lang="en-US" sz="2800" b="1" dirty="0"/>
              <a:t>significantly </a:t>
            </a:r>
            <a:r>
              <a:rPr lang="en-US" sz="2800" dirty="0"/>
              <a:t>greater difficulty in learning than the other children, that calls for </a:t>
            </a:r>
            <a:r>
              <a:rPr lang="en-US" sz="2800" b="1" dirty="0"/>
              <a:t>special educational provision</a:t>
            </a:r>
            <a:r>
              <a:rPr lang="en-US" sz="2800" dirty="0"/>
              <a:t> to be made. </a:t>
            </a:r>
          </a:p>
          <a:p>
            <a:pPr algn="l"/>
            <a:endParaRPr lang="en-US" sz="2800" dirty="0"/>
          </a:p>
          <a:p>
            <a:pPr algn="l"/>
            <a:r>
              <a:rPr lang="en-US" sz="2800" dirty="0"/>
              <a:t>A child also has SEN if  they have a </a:t>
            </a:r>
            <a:r>
              <a:rPr lang="en-US" sz="2800" b="1" dirty="0"/>
              <a:t>disability</a:t>
            </a:r>
            <a:r>
              <a:rPr lang="en-US" sz="2800" dirty="0"/>
              <a:t> that calls for special education provision that is </a:t>
            </a:r>
            <a:r>
              <a:rPr lang="en-US" sz="2800" b="1" dirty="0"/>
              <a:t>additional to </a:t>
            </a:r>
            <a:r>
              <a:rPr lang="en-US" sz="2800" dirty="0"/>
              <a:t>or </a:t>
            </a:r>
            <a:r>
              <a:rPr lang="en-US" sz="2800" b="1" dirty="0"/>
              <a:t>otherwise different </a:t>
            </a:r>
            <a:r>
              <a:rPr lang="en-US" sz="2800" dirty="0"/>
              <a:t>from what the other children of a similar age receive in an ordinary school. </a:t>
            </a:r>
          </a:p>
          <a:p>
            <a:pPr algn="l"/>
            <a:endParaRPr lang="en-US" sz="2800" dirty="0"/>
          </a:p>
          <a:p>
            <a:pPr algn="l"/>
            <a:r>
              <a:rPr lang="en-US" sz="2800" dirty="0"/>
              <a:t>Most children who experience learning difficulties will </a:t>
            </a:r>
            <a:r>
              <a:rPr lang="en-US" sz="2800" b="1" dirty="0"/>
              <a:t>not</a:t>
            </a:r>
          </a:p>
          <a:p>
            <a:pPr algn="l"/>
            <a:r>
              <a:rPr lang="en-US" sz="2800" dirty="0"/>
              <a:t>have Special Educational Needs. </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571773"/>
      </p:ext>
    </p:extLst>
  </p:cSld>
  <p:clrMapOvr>
    <a:overrideClrMapping bg1="dk1" tx1="lt1" bg2="dk2" tx2="lt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9581771" cy="954290"/>
          </a:xfrm>
        </p:spPr>
        <p:txBody>
          <a:bodyPr anchor="t">
            <a:noAutofit/>
          </a:bodyPr>
          <a:lstStyle/>
          <a:p>
            <a:pPr algn="l"/>
            <a:r>
              <a:rPr lang="en-GB" sz="5000" kern="0" dirty="0">
                <a:solidFill>
                  <a:srgbClr val="FFFF00"/>
                </a:solidFill>
                <a:cs typeface="Calibri" panose="020F0502020204030204" pitchFamily="34" charset="0"/>
              </a:rPr>
              <a:t>Meeting the needs of learners</a:t>
            </a:r>
            <a:endParaRPr lang="en-US" sz="5000" dirty="0">
              <a:solidFill>
                <a:srgbClr val="FFFF00"/>
              </a:solidFill>
            </a:endParaRPr>
          </a:p>
        </p:txBody>
      </p:sp>
      <p:sp>
        <p:nvSpPr>
          <p:cNvPr id="3" name="Subtitle 2"/>
          <p:cNvSpPr>
            <a:spLocks noGrp="1"/>
          </p:cNvSpPr>
          <p:nvPr>
            <p:ph type="subTitle" idx="1"/>
          </p:nvPr>
        </p:nvSpPr>
        <p:spPr>
          <a:xfrm>
            <a:off x="86778" y="1119419"/>
            <a:ext cx="11758360" cy="5282954"/>
          </a:xfrm>
        </p:spPr>
        <p:txBody>
          <a:bodyPr anchor="ctr">
            <a:noAutofit/>
          </a:bodyPr>
          <a:lstStyle/>
          <a:p>
            <a:pPr marL="566928" lvl="0" indent="-457200" algn="l">
              <a:lnSpc>
                <a:spcPct val="120000"/>
              </a:lnSpc>
              <a:spcBef>
                <a:spcPts val="400"/>
              </a:spcBef>
              <a:buClr>
                <a:schemeClr val="tx1"/>
              </a:buClr>
              <a:buSzPct val="68000"/>
              <a:buFont typeface="Wingdings" panose="05000000000000000000" pitchFamily="2" charset="2"/>
              <a:buChar char="§"/>
            </a:pPr>
            <a:r>
              <a:rPr lang="en-GB" sz="3200" dirty="0">
                <a:cs typeface="Calibri" panose="020F0502020204030204" pitchFamily="34" charset="0"/>
              </a:rPr>
              <a:t>Children have different skills, abilities and interests.</a:t>
            </a:r>
          </a:p>
          <a:p>
            <a:pPr marL="566928" lvl="0" indent="-457200" algn="l">
              <a:lnSpc>
                <a:spcPct val="120000"/>
              </a:lnSpc>
              <a:spcBef>
                <a:spcPts val="400"/>
              </a:spcBef>
              <a:buClr>
                <a:schemeClr val="tx1"/>
              </a:buClr>
              <a:buSzPct val="68000"/>
              <a:buFont typeface="Wingdings" panose="05000000000000000000" pitchFamily="2" charset="2"/>
              <a:buChar char="§"/>
            </a:pPr>
            <a:r>
              <a:rPr lang="en-GB" sz="3200" dirty="0">
                <a:cs typeface="Calibri" panose="020F0502020204030204" pitchFamily="34" charset="0"/>
              </a:rPr>
              <a:t>Children make progress at different rates so please don’t compare your child with others. </a:t>
            </a:r>
          </a:p>
          <a:p>
            <a:pPr marL="566928" indent="-457200" algn="l">
              <a:lnSpc>
                <a:spcPct val="120000"/>
              </a:lnSpc>
              <a:spcBef>
                <a:spcPts val="400"/>
              </a:spcBef>
              <a:buClr>
                <a:schemeClr val="tx1"/>
              </a:buClr>
              <a:buSzPct val="68000"/>
              <a:buFont typeface="Wingdings" panose="05000000000000000000" pitchFamily="2" charset="2"/>
              <a:buChar char="§"/>
            </a:pPr>
            <a:r>
              <a:rPr lang="en-GB" sz="3200" dirty="0">
                <a:cs typeface="Calibri" panose="020F0502020204030204" pitchFamily="34" charset="0"/>
              </a:rPr>
              <a:t>Children learn best in different ways </a:t>
            </a:r>
            <a:r>
              <a:rPr lang="en-GB" sz="3200" dirty="0"/>
              <a:t>and in school we will use a wide range of approaches to help the children learn best. </a:t>
            </a:r>
          </a:p>
          <a:p>
            <a:pPr marL="566928" indent="-457200" algn="l">
              <a:lnSpc>
                <a:spcPct val="120000"/>
              </a:lnSpc>
              <a:spcBef>
                <a:spcPts val="400"/>
              </a:spcBef>
              <a:buClr>
                <a:schemeClr val="tx1"/>
              </a:buClr>
              <a:buSzPct val="68000"/>
              <a:buFont typeface="Wingdings" panose="05000000000000000000" pitchFamily="2" charset="2"/>
              <a:buChar char="§"/>
            </a:pPr>
            <a:r>
              <a:rPr lang="en-GB" sz="3200" dirty="0">
                <a:cs typeface="Calibri" panose="020F0502020204030204" pitchFamily="34" charset="0"/>
              </a:rPr>
              <a:t>If your child is given slightly different work than the rest of the class this does not mean they have Special Educational Needs.</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436142"/>
      </p:ext>
    </p:extLst>
  </p:cSld>
  <p:clrMapOvr>
    <a:overrideClrMapping bg1="dk1" tx1="lt1" bg2="dk2" tx2="lt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36251"/>
            <a:ext cx="10140750" cy="1093303"/>
          </a:xfrm>
        </p:spPr>
        <p:txBody>
          <a:bodyPr anchor="t">
            <a:noAutofit/>
          </a:bodyPr>
          <a:lstStyle/>
          <a:p>
            <a:pPr algn="l"/>
            <a:r>
              <a:rPr lang="en-US" sz="3600" dirty="0">
                <a:solidFill>
                  <a:srgbClr val="FFFF00"/>
                </a:solidFill>
              </a:rPr>
              <a:t>What our school does to support individual differences between learners</a:t>
            </a:r>
          </a:p>
        </p:txBody>
      </p:sp>
      <p:sp>
        <p:nvSpPr>
          <p:cNvPr id="3" name="Subtitle 2"/>
          <p:cNvSpPr>
            <a:spLocks noGrp="1"/>
          </p:cNvSpPr>
          <p:nvPr>
            <p:ph type="subTitle" idx="1"/>
          </p:nvPr>
        </p:nvSpPr>
        <p:spPr>
          <a:xfrm>
            <a:off x="147134" y="1371367"/>
            <a:ext cx="11758360" cy="5123232"/>
          </a:xfrm>
        </p:spPr>
        <p:txBody>
          <a:bodyPr anchor="ctr">
            <a:noAutofit/>
          </a:bodyPr>
          <a:lstStyle/>
          <a:p>
            <a:pPr marL="566928" indent="-457200" algn="l">
              <a:buFont typeface="Wingdings" panose="05000000000000000000" pitchFamily="2" charset="2"/>
              <a:buChar char="§"/>
            </a:pPr>
            <a:r>
              <a:rPr lang="en-US" sz="2400" dirty="0"/>
              <a:t>Lots of children will have learning difficulties from time to time and the school is well organised to address this by:-</a:t>
            </a:r>
          </a:p>
          <a:p>
            <a:pPr algn="l">
              <a:lnSpc>
                <a:spcPct val="100000"/>
              </a:lnSpc>
              <a:spcBef>
                <a:spcPts val="600"/>
              </a:spcBef>
            </a:pPr>
            <a:r>
              <a:rPr lang="en-US" sz="2400" dirty="0"/>
              <a:t>- Grouping the children for learning new tasks</a:t>
            </a:r>
          </a:p>
          <a:p>
            <a:pPr algn="l">
              <a:lnSpc>
                <a:spcPct val="100000"/>
              </a:lnSpc>
              <a:spcBef>
                <a:spcPts val="600"/>
              </a:spcBef>
            </a:pPr>
            <a:r>
              <a:rPr lang="en-US" sz="2400" dirty="0"/>
              <a:t>- Using different learning materials and resources </a:t>
            </a:r>
          </a:p>
          <a:p>
            <a:pPr algn="l">
              <a:lnSpc>
                <a:spcPct val="100000"/>
              </a:lnSpc>
              <a:spcBef>
                <a:spcPts val="600"/>
              </a:spcBef>
            </a:pPr>
            <a:r>
              <a:rPr lang="en-US" sz="2400" dirty="0"/>
              <a:t>- Over learning in the classroom</a:t>
            </a:r>
          </a:p>
          <a:p>
            <a:pPr algn="l">
              <a:lnSpc>
                <a:spcPct val="100000"/>
              </a:lnSpc>
              <a:spcBef>
                <a:spcPts val="600"/>
              </a:spcBef>
            </a:pPr>
            <a:r>
              <a:rPr lang="en-US" sz="2400" dirty="0"/>
              <a:t>- Small group withdrawal</a:t>
            </a:r>
          </a:p>
          <a:p>
            <a:pPr algn="l">
              <a:lnSpc>
                <a:spcPct val="100000"/>
              </a:lnSpc>
              <a:spcBef>
                <a:spcPts val="600"/>
              </a:spcBef>
            </a:pPr>
            <a:r>
              <a:rPr lang="en-US" sz="2400" dirty="0"/>
              <a:t>- Use of practical resources</a:t>
            </a:r>
          </a:p>
          <a:p>
            <a:pPr algn="l">
              <a:lnSpc>
                <a:spcPct val="100000"/>
              </a:lnSpc>
              <a:spcBef>
                <a:spcPts val="600"/>
              </a:spcBef>
            </a:pPr>
            <a:r>
              <a:rPr lang="en-US" sz="2400" dirty="0"/>
              <a:t>- Providing some small “catch up groups” for literacy and numeracy</a:t>
            </a:r>
          </a:p>
          <a:p>
            <a:pPr algn="l">
              <a:lnSpc>
                <a:spcPct val="100000"/>
              </a:lnSpc>
              <a:spcBef>
                <a:spcPts val="600"/>
              </a:spcBef>
            </a:pPr>
            <a:r>
              <a:rPr lang="en-US" sz="2400" dirty="0"/>
              <a:t>- Providing training for teachers</a:t>
            </a:r>
          </a:p>
          <a:p>
            <a:pPr algn="l">
              <a:lnSpc>
                <a:spcPct val="100000"/>
              </a:lnSpc>
              <a:spcBef>
                <a:spcPts val="600"/>
              </a:spcBef>
            </a:pPr>
            <a:r>
              <a:rPr lang="en-US" sz="2400" dirty="0"/>
              <a:t>- Outreach support – PERI (Literacy), </a:t>
            </a:r>
            <a:r>
              <a:rPr lang="en-US" sz="2400" dirty="0" err="1"/>
              <a:t>Harberton</a:t>
            </a:r>
            <a:r>
              <a:rPr lang="en-US" sz="2400" dirty="0"/>
              <a:t> (Literacy), RISE (Early Years support), </a:t>
            </a:r>
            <a:r>
              <a:rPr lang="en-US" sz="2400" dirty="0" err="1"/>
              <a:t>Harberton</a:t>
            </a:r>
            <a:r>
              <a:rPr lang="en-US" sz="2400" dirty="0"/>
              <a:t> (</a:t>
            </a:r>
            <a:r>
              <a:rPr lang="en-US" sz="2400" dirty="0" err="1"/>
              <a:t>Behaviour</a:t>
            </a:r>
            <a:r>
              <a:rPr lang="en-US" sz="2400" dirty="0"/>
              <a:t>), </a:t>
            </a:r>
            <a:r>
              <a:rPr lang="en-US" sz="2400" dirty="0" err="1"/>
              <a:t>Clarawood</a:t>
            </a:r>
            <a:r>
              <a:rPr lang="en-US" sz="2400" dirty="0"/>
              <a:t> (</a:t>
            </a:r>
            <a:r>
              <a:rPr lang="en-US" sz="2400" dirty="0" err="1"/>
              <a:t>Behaviour</a:t>
            </a:r>
            <a:r>
              <a:rPr lang="en-US" sz="2400" dirty="0"/>
              <a:t>), Autism Advisory and Intervention Service.</a:t>
            </a:r>
          </a:p>
          <a:p>
            <a:pPr algn="l"/>
            <a:r>
              <a:rPr lang="en-US" sz="2400" b="1" dirty="0"/>
              <a:t>Most children with learning difficulties do not have Special Educational Needs</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1318" y="52192"/>
            <a:ext cx="1153547" cy="1055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4734279"/>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3" name="Subtitle 2"/>
          <p:cNvSpPr>
            <a:spLocks noGrp="1"/>
          </p:cNvSpPr>
          <p:nvPr>
            <p:ph type="subTitle" idx="1"/>
          </p:nvPr>
        </p:nvSpPr>
        <p:spPr>
          <a:xfrm>
            <a:off x="210446" y="122220"/>
            <a:ext cx="10943423" cy="6858002"/>
          </a:xfrm>
        </p:spPr>
        <p:txBody>
          <a:bodyPr anchor="ctr">
            <a:normAutofit fontScale="25000" lnSpcReduction="20000"/>
          </a:bodyPr>
          <a:lstStyle/>
          <a:p>
            <a:pPr marL="1143000" lvl="0" indent="-1143000" algn="l">
              <a:buSzPct val="100000"/>
              <a:buFont typeface="Wingdings" panose="05000000000000000000" pitchFamily="2" charset="2"/>
              <a:buChar char="§"/>
              <a:tabLst>
                <a:tab pos="457200" algn="l"/>
              </a:tabLst>
            </a:pPr>
            <a:r>
              <a:rPr lang="en-GB" sz="8000" dirty="0">
                <a:effectLst/>
                <a:latin typeface="Calibri" panose="020F0502020204030204" pitchFamily="34" charset="0"/>
                <a:ea typeface="Times New Roman" panose="02020603050405020304" pitchFamily="18" charset="0"/>
              </a:rPr>
              <a:t>Any pupil absence (</a:t>
            </a:r>
            <a:r>
              <a:rPr lang="en-GB" sz="8000" dirty="0" err="1">
                <a:effectLst/>
                <a:latin typeface="Calibri" panose="020F0502020204030204" pitchFamily="34" charset="0"/>
                <a:ea typeface="Times New Roman" panose="02020603050405020304" pitchFamily="18" charset="0"/>
              </a:rPr>
              <a:t>eg</a:t>
            </a:r>
            <a:r>
              <a:rPr lang="en-GB" sz="8000" dirty="0">
                <a:effectLst/>
                <a:latin typeface="Calibri" panose="020F0502020204030204" pitchFamily="34" charset="0"/>
                <a:ea typeface="Times New Roman" panose="02020603050405020304" pitchFamily="18" charset="0"/>
              </a:rPr>
              <a:t>: sickness, other absence) </a:t>
            </a:r>
            <a:r>
              <a:rPr lang="en-GB" sz="8000" b="1" dirty="0">
                <a:effectLst/>
                <a:latin typeface="Calibri" panose="020F0502020204030204" pitchFamily="34" charset="0"/>
                <a:ea typeface="Times New Roman" panose="02020603050405020304" pitchFamily="18" charset="0"/>
              </a:rPr>
              <a:t>MUST</a:t>
            </a:r>
            <a:r>
              <a:rPr lang="en-GB" sz="8000" dirty="0">
                <a:effectLst/>
                <a:latin typeface="Calibri" panose="020F0502020204030204" pitchFamily="34" charset="0"/>
                <a:ea typeface="Times New Roman" panose="02020603050405020304" pitchFamily="18" charset="0"/>
              </a:rPr>
              <a:t> be advised to the school by </a:t>
            </a:r>
            <a:r>
              <a:rPr lang="en-GB" sz="8000" u="sng" dirty="0">
                <a:effectLst/>
                <a:latin typeface="Calibri" panose="020F0502020204030204" pitchFamily="34" charset="0"/>
                <a:ea typeface="Times New Roman" panose="02020603050405020304" pitchFamily="18" charset="0"/>
              </a:rPr>
              <a:t>9:15am</a:t>
            </a:r>
            <a:r>
              <a:rPr lang="en-GB" sz="8000" dirty="0">
                <a:effectLst/>
                <a:latin typeface="Calibri" panose="020F0502020204030204" pitchFamily="34" charset="0"/>
                <a:ea typeface="Times New Roman" panose="02020603050405020304" pitchFamily="18" charset="0"/>
              </a:rPr>
              <a:t> on the day of absence for records to be updated and any paid dinners credited to you on </a:t>
            </a:r>
            <a:r>
              <a:rPr lang="en-GB" sz="8000" dirty="0" err="1">
                <a:effectLst/>
                <a:latin typeface="Calibri" panose="020F0502020204030204" pitchFamily="34" charset="0"/>
                <a:ea typeface="Times New Roman" panose="02020603050405020304" pitchFamily="18" charset="0"/>
              </a:rPr>
              <a:t>SchoolMoney</a:t>
            </a:r>
            <a:r>
              <a:rPr lang="en-GB" sz="8000" dirty="0">
                <a:effectLst/>
                <a:latin typeface="Calibri" panose="020F0502020204030204" pitchFamily="34" charset="0"/>
                <a:ea typeface="Times New Roman" panose="02020603050405020304" pitchFamily="18" charset="0"/>
              </a:rPr>
              <a:t>, which can then be used against another dinner booking.  </a:t>
            </a:r>
            <a:r>
              <a:rPr lang="en-GB" sz="8000" b="1" dirty="0">
                <a:effectLst/>
                <a:latin typeface="Calibri" panose="020F0502020204030204" pitchFamily="34" charset="0"/>
                <a:ea typeface="Times New Roman" panose="02020603050405020304" pitchFamily="18" charset="0"/>
              </a:rPr>
              <a:t>If school is not contacted by 9:15am a credit for dinners cannot be made.</a:t>
            </a:r>
            <a:endParaRPr lang="en-GB" sz="8000" b="1" dirty="0">
              <a:latin typeface="Times New Roman" panose="02020603050405020304" pitchFamily="18" charset="0"/>
              <a:ea typeface="Times New Roman" panose="02020603050405020304" pitchFamily="18" charset="0"/>
            </a:endParaRPr>
          </a:p>
          <a:p>
            <a:pPr marL="1143000" lvl="0" indent="-1143000" algn="l">
              <a:buSzPct val="100000"/>
              <a:buFont typeface="Wingdings" panose="05000000000000000000" pitchFamily="2" charset="2"/>
              <a:buChar char="§"/>
              <a:tabLst>
                <a:tab pos="457200" algn="l"/>
              </a:tabLst>
            </a:pPr>
            <a:r>
              <a:rPr lang="en-GB" sz="8000" dirty="0">
                <a:effectLst/>
                <a:latin typeface="Calibri" panose="020F0502020204030204" pitchFamily="34" charset="0"/>
                <a:ea typeface="Calibri" panose="020F0502020204030204" pitchFamily="34" charset="0"/>
                <a:cs typeface="Times New Roman" panose="02020603050405020304" pitchFamily="18" charset="0"/>
              </a:rPr>
              <a:t>If your child is absent, please </a:t>
            </a:r>
            <a:r>
              <a:rPr lang="en-GB" sz="8000" b="1" dirty="0">
                <a:effectLst/>
                <a:latin typeface="Calibri" panose="020F0502020204030204" pitchFamily="34" charset="0"/>
                <a:ea typeface="Calibri" panose="020F0502020204030204" pitchFamily="34" charset="0"/>
                <a:cs typeface="Times New Roman" panose="02020603050405020304" pitchFamily="18" charset="0"/>
              </a:rPr>
              <a:t>inform the school office either by phone or email asap.</a:t>
            </a:r>
          </a:p>
          <a:p>
            <a:pPr marL="1143000" indent="-1143000" algn="l">
              <a:buFont typeface="Wingdings" panose="05000000000000000000" pitchFamily="2" charset="2"/>
              <a:buChar char="§"/>
            </a:pPr>
            <a:r>
              <a:rPr lang="en-GB" sz="8000" b="1" dirty="0">
                <a:effectLst/>
                <a:latin typeface="Calibri" panose="020F0502020204030204" pitchFamily="34" charset="0"/>
                <a:ea typeface="Times New Roman" panose="02020603050405020304" pitchFamily="18" charset="0"/>
              </a:rPr>
              <a:t>The school office contact details to report any absences are noted below:</a:t>
            </a:r>
            <a:endParaRPr lang="en-GB" sz="8000" b="1" dirty="0">
              <a:latin typeface="Times New Roman" panose="02020603050405020304" pitchFamily="18" charset="0"/>
              <a:ea typeface="Times New Roman" panose="02020603050405020304" pitchFamily="18" charset="0"/>
            </a:endParaRPr>
          </a:p>
          <a:p>
            <a:pPr marL="1143000" indent="-1143000" algn="l">
              <a:buFont typeface="Wingdings" panose="05000000000000000000" pitchFamily="2" charset="2"/>
              <a:buChar char="§"/>
            </a:pPr>
            <a:r>
              <a:rPr lang="en-GB" sz="8000" dirty="0">
                <a:effectLst/>
                <a:latin typeface="Calibri" panose="020F0502020204030204" pitchFamily="34" charset="0"/>
                <a:ea typeface="Times New Roman" panose="02020603050405020304" pitchFamily="18" charset="0"/>
              </a:rPr>
              <a:t>Telephone number: 02890 491650</a:t>
            </a:r>
            <a:endParaRPr lang="en-GB" sz="8000" dirty="0">
              <a:latin typeface="Times New Roman" panose="02020603050405020304" pitchFamily="18" charset="0"/>
              <a:ea typeface="Times New Roman" panose="02020603050405020304" pitchFamily="18" charset="0"/>
            </a:endParaRPr>
          </a:p>
          <a:p>
            <a:pPr marL="1143000" indent="-1143000" algn="l">
              <a:buFont typeface="Wingdings" panose="05000000000000000000" pitchFamily="2" charset="2"/>
              <a:buChar char="§"/>
            </a:pPr>
            <a:r>
              <a:rPr lang="en-GB" sz="8000" dirty="0">
                <a:effectLst/>
                <a:latin typeface="Calibri" panose="020F0502020204030204" pitchFamily="34" charset="0"/>
                <a:ea typeface="Times New Roman" panose="02020603050405020304" pitchFamily="18" charset="0"/>
              </a:rPr>
              <a:t>Text message: 07586589326</a:t>
            </a:r>
            <a:endParaRPr lang="en-GB" sz="8000" dirty="0">
              <a:latin typeface="Times New Roman" panose="02020603050405020304" pitchFamily="18" charset="0"/>
              <a:ea typeface="Times New Roman" panose="02020603050405020304" pitchFamily="18" charset="0"/>
            </a:endParaRPr>
          </a:p>
          <a:p>
            <a:pPr marL="1143000" indent="-1143000" algn="l">
              <a:buFont typeface="Wingdings" panose="05000000000000000000" pitchFamily="2" charset="2"/>
              <a:buChar char="§"/>
            </a:pPr>
            <a:r>
              <a:rPr lang="en-GB" sz="8000" dirty="0">
                <a:effectLst/>
                <a:latin typeface="Calibri" panose="020F0502020204030204" pitchFamily="34" charset="0"/>
                <a:ea typeface="Times New Roman" panose="02020603050405020304" pitchFamily="18" charset="0"/>
              </a:rPr>
              <a:t>E-mail: </a:t>
            </a:r>
            <a:r>
              <a:rPr lang="en-GB" sz="8000" u="sng" dirty="0">
                <a:effectLst/>
                <a:latin typeface="Calibri" panose="020F0502020204030204" pitchFamily="34" charset="0"/>
                <a:ea typeface="Times New Roman" panose="02020603050405020304" pitchFamily="18" charset="0"/>
                <a:hlinkClick r:id="rId3">
                  <a:extLst>
                    <a:ext uri="{A12FA001-AC4F-418D-AE19-62706E023703}">
                      <ahyp:hlinkClr xmlns:ahyp="http://schemas.microsoft.com/office/drawing/2018/hyperlinkcolor" val="tx"/>
                    </a:ext>
                  </a:extLst>
                </a:hlinkClick>
              </a:rPr>
              <a:t>ngleeson163@c2kni.net</a:t>
            </a:r>
            <a:endParaRPr lang="en-GB" sz="80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0" indent="-1143000" algn="l">
              <a:lnSpc>
                <a:spcPct val="115000"/>
              </a:lnSpc>
              <a:buFont typeface="Wingdings" panose="05000000000000000000" pitchFamily="2"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Children should bring a school bag and a pencil case each day as they will need pencils, pens, ruler, rubber, sharpener etc - spare stationery will be provided if required. </a:t>
            </a:r>
          </a:p>
          <a:p>
            <a:pPr marL="1143000" lvl="0" indent="-1143000" algn="l">
              <a:lnSpc>
                <a:spcPct val="115000"/>
              </a:lnSpc>
              <a:buFont typeface="Wingdings" panose="05000000000000000000" pitchFamily="2"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Children should bring a healthy break each day, e.g.  fruit, veg, bread etc. </a:t>
            </a:r>
            <a:r>
              <a:rPr lang="en-GB" sz="8000" b="1" dirty="0">
                <a:effectLst/>
                <a:latin typeface="Calibri" panose="020F0502020204030204" pitchFamily="34" charset="0"/>
                <a:ea typeface="Calibri" panose="020F0502020204030204" pitchFamily="34" charset="0"/>
                <a:cs typeface="Times New Roman" panose="02020603050405020304" pitchFamily="18" charset="0"/>
              </a:rPr>
              <a:t>NO NUTS.</a:t>
            </a:r>
            <a:endParaRPr lang="en-GB" sz="80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0" indent="-1143000" algn="l">
              <a:lnSpc>
                <a:spcPct val="115000"/>
              </a:lnSpc>
              <a:buFont typeface="Wingdings" panose="05000000000000000000" pitchFamily="2"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Children should always bring a coat to school in case of rainy or cold break/lunch. Please label all </a:t>
            </a:r>
            <a:r>
              <a:rPr lang="en-GB" sz="8000" dirty="0">
                <a:latin typeface="Calibri" panose="020F0502020204030204" pitchFamily="34" charset="0"/>
                <a:ea typeface="Calibri" panose="020F0502020204030204" pitchFamily="34" charset="0"/>
                <a:cs typeface="Times New Roman" panose="02020603050405020304" pitchFamily="18" charset="0"/>
              </a:rPr>
              <a:t>clothing items!</a:t>
            </a:r>
            <a:endParaRPr lang="en-GB" sz="8000" dirty="0">
              <a:effectLst/>
              <a:latin typeface="Calibri" panose="020F0502020204030204" pitchFamily="34" charset="0"/>
              <a:ea typeface="Calibri" panose="020F0502020204030204" pitchFamily="34" charset="0"/>
              <a:cs typeface="Times New Roman" panose="02020603050405020304" pitchFamily="18" charset="0"/>
            </a:endParaRPr>
          </a:p>
          <a:p>
            <a:pPr marL="1143000" lvl="0" indent="-1143000" algn="l">
              <a:lnSpc>
                <a:spcPct val="115000"/>
              </a:lnSpc>
              <a:buFont typeface="Wingdings" panose="05000000000000000000" pitchFamily="2"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school day </a:t>
            </a:r>
            <a:r>
              <a:rPr lang="en-GB" sz="8000" b="1" dirty="0">
                <a:effectLst/>
                <a:latin typeface="Calibri" panose="020F0502020204030204" pitchFamily="34" charset="0"/>
                <a:ea typeface="Calibri" panose="020F0502020204030204" pitchFamily="34" charset="0"/>
                <a:cs typeface="Times New Roman" panose="02020603050405020304" pitchFamily="18" charset="0"/>
              </a:rPr>
              <a:t>ends at 2:55pm</a:t>
            </a:r>
            <a:r>
              <a:rPr lang="en-GB" sz="8000" dirty="0">
                <a:effectLst/>
                <a:latin typeface="Calibri" panose="020F0502020204030204" pitchFamily="34" charset="0"/>
                <a:ea typeface="Calibri" panose="020F0502020204030204" pitchFamily="34" charset="0"/>
                <a:cs typeface="Times New Roman" panose="02020603050405020304" pitchFamily="18" charset="0"/>
              </a:rPr>
              <a:t> and children will either be collected from the playground or make their own way home, if they have informed their class teacher of permission to do so. Please make a prompt departure, as the playgrounds are needed for after-school clubs.</a:t>
            </a:r>
          </a:p>
          <a:p>
            <a:pPr marL="1143000" lvl="0" indent="-1143000" algn="l">
              <a:lnSpc>
                <a:spcPct val="115000"/>
              </a:lnSpc>
              <a:spcAft>
                <a:spcPts val="1000"/>
              </a:spcAft>
              <a:buFont typeface="Wingdings" panose="05000000000000000000" pitchFamily="2" charset="2"/>
              <a:buChar char="§"/>
            </a:pPr>
            <a:r>
              <a:rPr lang="en-GB" sz="8000" dirty="0">
                <a:effectLst/>
                <a:latin typeface="Calibri" panose="020F0502020204030204" pitchFamily="34" charset="0"/>
                <a:ea typeface="Calibri" panose="020F0502020204030204" pitchFamily="34" charset="0"/>
                <a:cs typeface="Times New Roman" panose="02020603050405020304" pitchFamily="18" charset="0"/>
              </a:rPr>
              <a:t>The main back gate (at </a:t>
            </a:r>
            <a:r>
              <a:rPr lang="en-GB" sz="8000" dirty="0" err="1">
                <a:effectLst/>
                <a:latin typeface="Calibri" panose="020F0502020204030204" pitchFamily="34" charset="0"/>
                <a:ea typeface="Calibri" panose="020F0502020204030204" pitchFamily="34" charset="0"/>
                <a:cs typeface="Times New Roman" panose="02020603050405020304" pitchFamily="18" charset="0"/>
              </a:rPr>
              <a:t>Knockbreda</a:t>
            </a:r>
            <a:r>
              <a:rPr lang="en-GB" sz="8000" dirty="0">
                <a:effectLst/>
                <a:latin typeface="Calibri" panose="020F0502020204030204" pitchFamily="34" charset="0"/>
                <a:ea typeface="Calibri" panose="020F0502020204030204" pitchFamily="34" charset="0"/>
                <a:cs typeface="Times New Roman" panose="02020603050405020304" pitchFamily="18" charset="0"/>
              </a:rPr>
              <a:t> Park Mews) will be closed from 3:10pm daily.</a:t>
            </a:r>
          </a:p>
          <a:p>
            <a:pPr marL="457200" indent="-457200" algn="l">
              <a:buFont typeface="Wingdings" panose="05000000000000000000" pitchFamily="2" charset="2"/>
              <a:buChar char="§"/>
            </a:pPr>
            <a:endParaRPr lang="en-US" sz="2800" b="1" dirty="0"/>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95751" y="122220"/>
            <a:ext cx="1244144" cy="1138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574618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Curriculum</a:t>
            </a:r>
          </a:p>
        </p:txBody>
      </p:sp>
      <p:sp>
        <p:nvSpPr>
          <p:cNvPr id="3" name="Subtitle 2"/>
          <p:cNvSpPr>
            <a:spLocks noGrp="1"/>
          </p:cNvSpPr>
          <p:nvPr>
            <p:ph type="subTitle" idx="1"/>
          </p:nvPr>
        </p:nvSpPr>
        <p:spPr>
          <a:xfrm>
            <a:off x="286506" y="1030133"/>
            <a:ext cx="11758360" cy="6493295"/>
          </a:xfrm>
        </p:spPr>
        <p:txBody>
          <a:bodyPr anchor="ctr">
            <a:normAutofit/>
          </a:bodyPr>
          <a:lstStyle/>
          <a:p>
            <a:pPr marL="285750" lvl="0" indent="-28575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In P.6 our day begins with </a:t>
            </a:r>
            <a:r>
              <a:rPr lang="en-GB" sz="2500" b="1" dirty="0">
                <a:effectLst/>
                <a:latin typeface="Calibri" panose="020F0502020204030204" pitchFamily="34" charset="0"/>
                <a:ea typeface="Calibri" panose="020F0502020204030204" pitchFamily="34" charset="0"/>
                <a:cs typeface="Times New Roman" panose="02020603050405020304" pitchFamily="18" charset="0"/>
              </a:rPr>
              <a:t>spelling.</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l">
              <a:lnSpc>
                <a:spcPct val="107000"/>
              </a:lnSpc>
              <a:spcAft>
                <a:spcPts val="800"/>
              </a:spcAft>
              <a:buFont typeface="Wingdings" panose="05000000000000000000" pitchFamily="2" charset="2"/>
              <a:buChar char="§"/>
            </a:pPr>
            <a:r>
              <a:rPr lang="en-GB" sz="2500" b="1" u="sng" dirty="0">
                <a:effectLst/>
                <a:latin typeface="Calibri" panose="020F0502020204030204" pitchFamily="34" charset="0"/>
                <a:ea typeface="Calibri" panose="020F0502020204030204" pitchFamily="34" charset="0"/>
                <a:cs typeface="Times New Roman" panose="02020603050405020304" pitchFamily="18" charset="0"/>
              </a:rPr>
              <a:t>Spelling: </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Children will be asked to learn every night using Look, Say, Cover, Write, Check method.</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They are given a mixture of high frequency words, linguistic phonics, vocabulary and topic words.</a:t>
            </a:r>
          </a:p>
          <a:p>
            <a:pPr marL="342900" lvl="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On Monday they find word meanings and sort their words; Tuesday and Wednesday, alphabetical ordering, word sorting, peer assessment and games; Thursday, children are tested on their spellings; on Friday they have dictation.</a:t>
            </a:r>
          </a:p>
          <a:p>
            <a:pPr marL="342900" lvl="0" indent="-342900" algn="l">
              <a:lnSpc>
                <a:spcPct val="115000"/>
              </a:lnSpc>
              <a:spcAft>
                <a:spcPts val="1000"/>
              </a:spcAft>
              <a:buFont typeface="Wingdings" panose="05000000000000000000" pitchFamily="2" charset="2"/>
              <a:buChar char="§"/>
            </a:pPr>
            <a:endParaRPr lang="en-GB" sz="25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Each morning we then have </a:t>
            </a:r>
            <a:r>
              <a:rPr lang="en-GB" sz="2500" b="1" dirty="0">
                <a:effectLst/>
                <a:latin typeface="Calibri" panose="020F0502020204030204" pitchFamily="34" charset="0"/>
                <a:ea typeface="Calibri" panose="020F0502020204030204" pitchFamily="34" charset="0"/>
                <a:cs typeface="Times New Roman" panose="02020603050405020304" pitchFamily="18" charset="0"/>
              </a:rPr>
              <a:t>Mental Maths and Daily English.</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algn="l">
              <a:buFont typeface="Wingdings" panose="05000000000000000000" pitchFamily="2" charset="2"/>
              <a:buChar char="§"/>
            </a:pPr>
            <a:endParaRPr lang="en-US" sz="2800" b="1" dirty="0"/>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52080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Mental </a:t>
            </a:r>
            <a:r>
              <a:rPr lang="en-US" sz="6600" dirty="0" err="1">
                <a:solidFill>
                  <a:srgbClr val="FFFF00"/>
                </a:solidFill>
              </a:rPr>
              <a:t>Maths</a:t>
            </a:r>
            <a:endParaRPr lang="en-US" sz="6600" dirty="0">
              <a:solidFill>
                <a:srgbClr val="FFFF00"/>
              </a:solidFill>
            </a:endParaRPr>
          </a:p>
        </p:txBody>
      </p:sp>
      <p:sp>
        <p:nvSpPr>
          <p:cNvPr id="3" name="Subtitle 2"/>
          <p:cNvSpPr>
            <a:spLocks noGrp="1"/>
          </p:cNvSpPr>
          <p:nvPr>
            <p:ph type="subTitle" idx="1"/>
          </p:nvPr>
        </p:nvSpPr>
        <p:spPr>
          <a:xfrm>
            <a:off x="216820" y="1119419"/>
            <a:ext cx="11758360" cy="5021393"/>
          </a:xfrm>
        </p:spPr>
        <p:txBody>
          <a:bodyPr anchor="ctr">
            <a:noAutofit/>
          </a:bodyPr>
          <a:lstStyle/>
          <a:p>
            <a:pPr marL="457200" lvl="0" indent="-457200" algn="l">
              <a:lnSpc>
                <a:spcPct val="115000"/>
              </a:lnSpc>
              <a:buFont typeface="Wingdings" panose="05000000000000000000" pitchFamily="2" charset="2"/>
              <a:buChar char="§"/>
            </a:pPr>
            <a:r>
              <a:rPr lang="en-GB" sz="3000" dirty="0">
                <a:effectLst/>
                <a:latin typeface="Calibri" panose="020F0502020204030204" pitchFamily="34" charset="0"/>
                <a:ea typeface="Calibri" panose="020F0502020204030204" pitchFamily="34" charset="0"/>
                <a:cs typeface="Times New Roman" panose="02020603050405020304" pitchFamily="18" charset="0"/>
              </a:rPr>
              <a:t>The children will do a variety of Mental Maths exercises every day.</a:t>
            </a:r>
          </a:p>
          <a:p>
            <a:pPr marL="457200" lvl="0" indent="-457200" algn="l">
              <a:lnSpc>
                <a:spcPct val="115000"/>
              </a:lnSpc>
              <a:spcAft>
                <a:spcPts val="1000"/>
              </a:spcAft>
              <a:buFont typeface="Wingdings" panose="05000000000000000000" pitchFamily="2" charset="2"/>
              <a:buChar char="§"/>
            </a:pPr>
            <a:r>
              <a:rPr lang="en-GB" sz="3000" dirty="0">
                <a:effectLst/>
                <a:latin typeface="Calibri" panose="020F0502020204030204" pitchFamily="34" charset="0"/>
                <a:ea typeface="Calibri" panose="020F0502020204030204" pitchFamily="34" charset="0"/>
                <a:cs typeface="Times New Roman" panose="02020603050405020304" pitchFamily="18" charset="0"/>
              </a:rPr>
              <a:t>P.6 will be asked to learn their maths revision guides/booklets throughout the year.</a:t>
            </a:r>
          </a:p>
          <a:p>
            <a:pPr marL="457200" indent="-457200" algn="l">
              <a:lnSpc>
                <a:spcPct val="115000"/>
              </a:lnSpc>
              <a:spcAft>
                <a:spcPts val="1000"/>
              </a:spcAft>
              <a:buFont typeface="Wingdings" panose="05000000000000000000" pitchFamily="2" charset="2"/>
              <a:buChar char="§"/>
            </a:pPr>
            <a:r>
              <a:rPr lang="en-GB" sz="3000" dirty="0">
                <a:effectLst/>
                <a:latin typeface="Calibri" panose="020F0502020204030204" pitchFamily="34" charset="0"/>
                <a:ea typeface="Calibri" panose="020F0502020204030204" pitchFamily="34" charset="0"/>
                <a:cs typeface="Times New Roman" panose="02020603050405020304" pitchFamily="18" charset="0"/>
              </a:rPr>
              <a:t>It is important that the children revise their </a:t>
            </a:r>
            <a:r>
              <a:rPr lang="en-GB" sz="3000" dirty="0">
                <a:latin typeface="Calibri" panose="020F0502020204030204" pitchFamily="34" charset="0"/>
                <a:ea typeface="Calibri" panose="020F0502020204030204" pitchFamily="34" charset="0"/>
                <a:cs typeface="Times New Roman" panose="02020603050405020304" pitchFamily="18" charset="0"/>
              </a:rPr>
              <a:t>mathematical facts.</a:t>
            </a:r>
          </a:p>
          <a:p>
            <a:pPr marL="457200" indent="-457200" algn="l">
              <a:lnSpc>
                <a:spcPct val="115000"/>
              </a:lnSpc>
              <a:spcAft>
                <a:spcPts val="1000"/>
              </a:spcAft>
              <a:buFont typeface="Wingdings" panose="05000000000000000000" pitchFamily="2" charset="2"/>
              <a:buChar char="§"/>
            </a:pPr>
            <a:r>
              <a:rPr lang="en-GB" sz="3000" dirty="0">
                <a:effectLst/>
                <a:latin typeface="Calibri" panose="020F0502020204030204" pitchFamily="34" charset="0"/>
                <a:ea typeface="Calibri" panose="020F0502020204030204" pitchFamily="34" charset="0"/>
                <a:cs typeface="Times New Roman" panose="02020603050405020304" pitchFamily="18" charset="0"/>
              </a:rPr>
              <a:t>Please help make sure the children know their tables thoroughly and accurately! </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833044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417177" cy="984661"/>
          </a:xfrm>
        </p:spPr>
        <p:txBody>
          <a:bodyPr anchor="t">
            <a:normAutofit/>
          </a:bodyPr>
          <a:lstStyle/>
          <a:p>
            <a:pPr algn="l"/>
            <a:r>
              <a:rPr lang="en-US" sz="5000" dirty="0">
                <a:solidFill>
                  <a:srgbClr val="FFFF00"/>
                </a:solidFill>
              </a:rPr>
              <a:t>Daily English</a:t>
            </a:r>
          </a:p>
        </p:txBody>
      </p:sp>
      <p:sp>
        <p:nvSpPr>
          <p:cNvPr id="3" name="Subtitle 2"/>
          <p:cNvSpPr>
            <a:spLocks noGrp="1"/>
          </p:cNvSpPr>
          <p:nvPr>
            <p:ph type="subTitle" idx="1"/>
          </p:nvPr>
        </p:nvSpPr>
        <p:spPr>
          <a:xfrm>
            <a:off x="74644" y="947475"/>
            <a:ext cx="11758360" cy="5545505"/>
          </a:xfrm>
        </p:spPr>
        <p:txBody>
          <a:bodyPr anchor="ctr">
            <a:noAutofit/>
          </a:bodyPr>
          <a:lstStyle/>
          <a:p>
            <a:pPr marL="285750" indent="-285750" algn="l">
              <a:lnSpc>
                <a:spcPct val="107000"/>
              </a:lnSpc>
              <a:spcAft>
                <a:spcPts val="8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On a Monday to Thursday, the children complete </a:t>
            </a:r>
            <a:r>
              <a:rPr lang="en-GB" sz="2500" b="1" u="sng" dirty="0">
                <a:effectLst/>
                <a:latin typeface="Calibri" panose="020F0502020204030204" pitchFamily="34" charset="0"/>
                <a:ea typeface="Calibri" panose="020F0502020204030204" pitchFamily="34" charset="0"/>
                <a:cs typeface="Times New Roman" panose="02020603050405020304" pitchFamily="18" charset="0"/>
              </a:rPr>
              <a:t>Daily English</a:t>
            </a:r>
            <a:r>
              <a:rPr lang="en-GB" sz="2500" dirty="0">
                <a:effectLst/>
                <a:latin typeface="Calibri" panose="020F0502020204030204" pitchFamily="34" charset="0"/>
                <a:ea typeface="Calibri" panose="020F0502020204030204" pitchFamily="34" charset="0"/>
                <a:cs typeface="Times New Roman" panose="02020603050405020304" pitchFamily="18" charset="0"/>
              </a:rPr>
              <a:t> exercises. These are to revise and consolidate spelling, punctuation and grammar learning and to extend vocabulary.</a:t>
            </a:r>
          </a:p>
          <a:p>
            <a:pPr marL="285750" indent="-285750" algn="l">
              <a:lnSpc>
                <a:spcPct val="107000"/>
              </a:lnSpc>
              <a:spcAft>
                <a:spcPts val="8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Incorporated into all areas of the curriculum are </a:t>
            </a:r>
            <a:r>
              <a:rPr lang="en-GB" sz="2500" b="1" u="sng" dirty="0">
                <a:effectLst/>
                <a:latin typeface="Calibri" panose="020F0502020204030204" pitchFamily="34" charset="0"/>
                <a:ea typeface="Calibri" panose="020F0502020204030204" pitchFamily="34" charset="0"/>
                <a:cs typeface="Times New Roman" panose="02020603050405020304" pitchFamily="18" charset="0"/>
              </a:rPr>
              <a:t>Thinking Skills</a:t>
            </a:r>
            <a:r>
              <a:rPr lang="en-GB" sz="2500" b="1" dirty="0">
                <a:effectLst/>
                <a:latin typeface="Calibri" panose="020F0502020204030204" pitchFamily="34" charset="0"/>
                <a:ea typeface="Calibri" panose="020F0502020204030204" pitchFamily="34" charset="0"/>
                <a:cs typeface="Times New Roman" panose="02020603050405020304" pitchFamily="18" charset="0"/>
              </a:rPr>
              <a:t>. </a:t>
            </a:r>
            <a:r>
              <a:rPr lang="en-GB" sz="2500" dirty="0">
                <a:effectLst/>
                <a:latin typeface="Calibri" panose="020F0502020204030204" pitchFamily="34" charset="0"/>
                <a:ea typeface="Calibri" panose="020F0502020204030204" pitchFamily="34" charset="0"/>
                <a:cs typeface="Times New Roman" panose="02020603050405020304" pitchFamily="18" charset="0"/>
              </a:rPr>
              <a:t>These are:</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Managing Information</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Being creative</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Self-management</a:t>
            </a:r>
          </a:p>
          <a:p>
            <a:pPr marL="342900" lvl="0" indent="-342900" algn="l">
              <a:lnSpc>
                <a:spcPct val="115000"/>
              </a:lnSpc>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Problem-solving and decision-making</a:t>
            </a:r>
          </a:p>
          <a:p>
            <a:pPr marL="342900" lvl="0" indent="-342900" algn="l">
              <a:lnSpc>
                <a:spcPct val="115000"/>
              </a:lnSpc>
              <a:spcAft>
                <a:spcPts val="1000"/>
              </a:spcAft>
              <a:buFont typeface="Wingdings" panose="05000000000000000000" pitchFamily="2"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Working with others</a:t>
            </a:r>
          </a:p>
          <a:p>
            <a:pPr marL="285750" indent="-285750" algn="l">
              <a:lnSpc>
                <a:spcPct val="107000"/>
              </a:lnSpc>
              <a:spcAft>
                <a:spcPts val="800"/>
              </a:spcAft>
              <a:buFont typeface="Wingdings" panose="05000000000000000000" pitchFamily="2" charset="2"/>
              <a:buChar char="§"/>
            </a:pPr>
            <a:r>
              <a:rPr lang="en-GB" sz="2500" b="1" dirty="0">
                <a:effectLst/>
                <a:latin typeface="Calibri" panose="020F0502020204030204" pitchFamily="34" charset="0"/>
                <a:ea typeface="Calibri" panose="020F0502020204030204" pitchFamily="34" charset="0"/>
                <a:cs typeface="Times New Roman" panose="02020603050405020304" pitchFamily="18" charset="0"/>
              </a:rPr>
              <a:t>Numeracy</a:t>
            </a:r>
            <a:r>
              <a:rPr lang="en-GB" sz="2500" dirty="0">
                <a:effectLst/>
                <a:latin typeface="Calibri" panose="020F0502020204030204" pitchFamily="34" charset="0"/>
                <a:ea typeface="Calibri" panose="020F0502020204030204" pitchFamily="34" charset="0"/>
                <a:cs typeface="Times New Roman" panose="02020603050405020304" pitchFamily="18" charset="0"/>
              </a:rPr>
              <a:t> and </a:t>
            </a:r>
            <a:r>
              <a:rPr lang="en-GB" sz="2500" b="1" dirty="0">
                <a:effectLst/>
                <a:latin typeface="Calibri" panose="020F0502020204030204" pitchFamily="34" charset="0"/>
                <a:ea typeface="Calibri" panose="020F0502020204030204" pitchFamily="34" charset="0"/>
                <a:cs typeface="Times New Roman" panose="02020603050405020304" pitchFamily="18" charset="0"/>
              </a:rPr>
              <a:t>Literacy</a:t>
            </a:r>
            <a:r>
              <a:rPr lang="en-GB" sz="2500" dirty="0">
                <a:effectLst/>
                <a:latin typeface="Calibri" panose="020F0502020204030204" pitchFamily="34" charset="0"/>
                <a:ea typeface="Calibri" panose="020F0502020204030204" pitchFamily="34" charset="0"/>
                <a:cs typeface="Times New Roman" panose="02020603050405020304" pitchFamily="18" charset="0"/>
              </a:rPr>
              <a:t> are taught every day.</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9960" y="52192"/>
            <a:ext cx="1044906" cy="956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9468625"/>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fontScale="90000"/>
          </a:bodyPr>
          <a:lstStyle/>
          <a:p>
            <a:pPr algn="l"/>
            <a:r>
              <a:rPr lang="en-US" sz="6600" dirty="0">
                <a:solidFill>
                  <a:srgbClr val="FFFF00"/>
                </a:solidFill>
              </a:rPr>
              <a:t>Numeracy</a:t>
            </a:r>
          </a:p>
        </p:txBody>
      </p:sp>
      <p:sp>
        <p:nvSpPr>
          <p:cNvPr id="3" name="Subtitle 2"/>
          <p:cNvSpPr>
            <a:spLocks noGrp="1"/>
          </p:cNvSpPr>
          <p:nvPr>
            <p:ph type="subTitle" idx="1"/>
          </p:nvPr>
        </p:nvSpPr>
        <p:spPr>
          <a:xfrm>
            <a:off x="105102" y="1119419"/>
            <a:ext cx="11758360" cy="5123232"/>
          </a:xfrm>
        </p:spPr>
        <p:txBody>
          <a:bodyPr anchor="ctr">
            <a:normAutofit lnSpcReduction="10000"/>
          </a:bodyPr>
          <a:lstStyle/>
          <a:p>
            <a:pPr algn="l">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The areas of numeracy are:</a:t>
            </a:r>
          </a:p>
          <a:p>
            <a:pPr marL="342900" lvl="0" indent="-342900" algn="l">
              <a:lnSpc>
                <a:spcPct val="115000"/>
              </a:lnSpc>
              <a:buFont typeface="Symbol" panose="05050102010706020507" pitchFamily="18"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Number</a:t>
            </a:r>
          </a:p>
          <a:p>
            <a:pPr marL="342900" lvl="0" indent="-342900" algn="l">
              <a:lnSpc>
                <a:spcPct val="115000"/>
              </a:lnSpc>
              <a:buFont typeface="Symbol" panose="05050102010706020507" pitchFamily="18"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Measures</a:t>
            </a:r>
          </a:p>
          <a:p>
            <a:pPr marL="342900" lvl="0" indent="-342900" algn="l">
              <a:lnSpc>
                <a:spcPct val="115000"/>
              </a:lnSpc>
              <a:buFont typeface="Symbol" panose="05050102010706020507" pitchFamily="18"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Shape and Space</a:t>
            </a:r>
          </a:p>
          <a:p>
            <a:pPr marL="342900" lvl="0" indent="-342900" algn="l">
              <a:lnSpc>
                <a:spcPct val="115000"/>
              </a:lnSpc>
              <a:buFont typeface="Symbol" panose="05050102010706020507" pitchFamily="18"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Handling Data</a:t>
            </a:r>
          </a:p>
          <a:p>
            <a:pPr marL="342900" lvl="0" indent="-342900" algn="l">
              <a:lnSpc>
                <a:spcPct val="115000"/>
              </a:lnSpc>
              <a:spcAft>
                <a:spcPts val="1000"/>
              </a:spcAft>
              <a:buFont typeface="Symbol" panose="05050102010706020507" pitchFamily="18" charset="2"/>
              <a:buChar char=""/>
            </a:pPr>
            <a:r>
              <a:rPr lang="en-GB" sz="2600" dirty="0">
                <a:effectLst/>
                <a:latin typeface="Calibri" panose="020F0502020204030204" pitchFamily="34" charset="0"/>
                <a:ea typeface="Calibri" panose="020F0502020204030204" pitchFamily="34" charset="0"/>
                <a:cs typeface="Times New Roman" panose="02020603050405020304" pitchFamily="18" charset="0"/>
              </a:rPr>
              <a:t>Using Maths, problem-solving</a:t>
            </a:r>
          </a:p>
          <a:p>
            <a:pPr algn="l">
              <a:lnSpc>
                <a:spcPct val="107000"/>
              </a:lnSpc>
              <a:spcAft>
                <a:spcPts val="800"/>
              </a:spcAft>
            </a:pPr>
            <a:endParaRPr lang="en-GB" sz="26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2600" dirty="0">
                <a:effectLst/>
                <a:latin typeface="Calibri" panose="020F0502020204030204" pitchFamily="34" charset="0"/>
                <a:ea typeface="Calibri" panose="020F0502020204030204" pitchFamily="34" charset="0"/>
                <a:cs typeface="Times New Roman" panose="02020603050405020304" pitchFamily="18" charset="0"/>
              </a:rPr>
              <a:t>The children are grouped initially based on tracking, then based on daily continuous assessment, according to the needs of the child. </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594507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Title 1"/>
          <p:cNvSpPr>
            <a:spLocks noGrp="1"/>
          </p:cNvSpPr>
          <p:nvPr>
            <p:ph type="ctrTitle"/>
          </p:nvPr>
        </p:nvSpPr>
        <p:spPr>
          <a:xfrm>
            <a:off x="286506" y="165129"/>
            <a:ext cx="5649211" cy="954290"/>
          </a:xfrm>
        </p:spPr>
        <p:txBody>
          <a:bodyPr anchor="t">
            <a:normAutofit/>
          </a:bodyPr>
          <a:lstStyle/>
          <a:p>
            <a:pPr algn="l"/>
            <a:r>
              <a:rPr lang="en-US" sz="5000" dirty="0">
                <a:solidFill>
                  <a:srgbClr val="FFFF00"/>
                </a:solidFill>
              </a:rPr>
              <a:t>Literacy</a:t>
            </a:r>
          </a:p>
        </p:txBody>
      </p:sp>
      <p:sp>
        <p:nvSpPr>
          <p:cNvPr id="3" name="Subtitle 2"/>
          <p:cNvSpPr>
            <a:spLocks noGrp="1"/>
          </p:cNvSpPr>
          <p:nvPr>
            <p:ph type="subTitle" idx="1"/>
          </p:nvPr>
        </p:nvSpPr>
        <p:spPr>
          <a:xfrm>
            <a:off x="56537" y="1351804"/>
            <a:ext cx="11758360" cy="4789009"/>
          </a:xfrm>
        </p:spPr>
        <p:txBody>
          <a:bodyPr anchor="ctr">
            <a:noAutofit/>
          </a:bodyPr>
          <a:lstStyle/>
          <a:p>
            <a:pPr algn="l">
              <a:lnSpc>
                <a:spcPct val="107000"/>
              </a:lnSpc>
              <a:spcAft>
                <a:spcPts val="800"/>
              </a:spcAft>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areas of literacy are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Reading, Written English, Talking and Listening </a:t>
            </a:r>
            <a:r>
              <a:rPr lang="en-GB" sz="2400" dirty="0">
                <a:effectLst/>
                <a:latin typeface="Calibri" panose="020F0502020204030204" pitchFamily="34" charset="0"/>
                <a:ea typeface="Calibri" panose="020F0502020204030204" pitchFamily="34" charset="0"/>
                <a:cs typeface="Times New Roman" panose="02020603050405020304" pitchFamily="18" charset="0"/>
              </a:rPr>
              <a:t>and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Handwriting.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pPr>
            <a:r>
              <a:rPr lang="en-GB" sz="2400" b="1" u="sng" dirty="0">
                <a:effectLst/>
                <a:latin typeface="Calibri" panose="020F0502020204030204" pitchFamily="34" charset="0"/>
                <a:ea typeface="Calibri" panose="020F0502020204030204" pitchFamily="34" charset="0"/>
                <a:cs typeface="Times New Roman" panose="02020603050405020304" pitchFamily="18" charset="0"/>
              </a:rPr>
              <a:t>Reading: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The children are grouped to do guided reading using Scholastic Book Box novels and fact and fiction texts from Literacy World.</a:t>
            </a:r>
          </a:p>
          <a:p>
            <a:pPr marL="342900" lvl="0" indent="-342900" algn="l">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We also do shared-reading comprehensions from a variety of texts and genres.</a:t>
            </a:r>
          </a:p>
          <a:p>
            <a:pPr marL="342900" lvl="0" indent="-342900" algn="l">
              <a:lnSpc>
                <a:spcPct val="115000"/>
              </a:lnSpc>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Each class reads several class novels together throughout the year, completing activities based on the text. As far as possible, the class novel will be based on our World Around Us topics.</a:t>
            </a:r>
          </a:p>
          <a:p>
            <a:pPr marL="342900" lvl="0" indent="-342900" algn="l">
              <a:lnSpc>
                <a:spcPct val="115000"/>
              </a:lnSpc>
              <a:spcAft>
                <a:spcPts val="1000"/>
              </a:spcAft>
              <a:buFont typeface="Symbol" panose="05050102010706020507" pitchFamily="18"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Children will have opportunities to read independently from books they have chosen themselves. They should be encouraged to challenge themselves in their choice of books, rather than always choosing the same thing.</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91318" y="52192"/>
            <a:ext cx="1153547" cy="1055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544680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B050"/>
          </a:solidFill>
          <a:ln w="12700" cap="flat" cmpd="sng" algn="ctr">
            <a:solidFill>
              <a:schemeClr val="bg1"/>
            </a:solid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6" name="Rectangle 25">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3" name="Subtitle 2"/>
          <p:cNvSpPr>
            <a:spLocks noGrp="1"/>
          </p:cNvSpPr>
          <p:nvPr>
            <p:ph type="subTitle" idx="1"/>
          </p:nvPr>
        </p:nvSpPr>
        <p:spPr>
          <a:xfrm>
            <a:off x="147134" y="717187"/>
            <a:ext cx="11758360" cy="5123232"/>
          </a:xfrm>
        </p:spPr>
        <p:txBody>
          <a:bodyPr anchor="ctr">
            <a:noAutofit/>
          </a:bodyPr>
          <a:lstStyle/>
          <a:p>
            <a:pPr algn="l">
              <a:lnSpc>
                <a:spcPct val="107000"/>
              </a:lnSpc>
              <a:spcAft>
                <a:spcPts val="800"/>
              </a:spcAft>
            </a:pPr>
            <a:r>
              <a:rPr lang="en-GB" sz="2500" b="1" u="sng" dirty="0">
                <a:effectLst/>
                <a:latin typeface="Calibri" panose="020F0502020204030204" pitchFamily="34" charset="0"/>
                <a:ea typeface="Calibri" panose="020F0502020204030204" pitchFamily="34" charset="0"/>
                <a:cs typeface="Times New Roman" panose="02020603050405020304" pitchFamily="18" charset="0"/>
              </a:rPr>
              <a:t>Handwriting:</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Symbol" panose="05050102010706020507" pitchFamily="18"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The children will complete handwriting exercises twice weekly from the </a:t>
            </a:r>
          </a:p>
          <a:p>
            <a:pPr lvl="0" algn="l">
              <a:lnSpc>
                <a:spcPct val="115000"/>
              </a:lnSpc>
            </a:pPr>
            <a:r>
              <a:rPr lang="en-GB" sz="2500" dirty="0">
                <a:latin typeface="Calibri" panose="020F0502020204030204" pitchFamily="34" charset="0"/>
                <a:ea typeface="Calibri" panose="020F0502020204030204" pitchFamily="34" charset="0"/>
                <a:cs typeface="Times New Roman" panose="02020603050405020304" pitchFamily="18" charset="0"/>
              </a:rPr>
              <a:t>     </a:t>
            </a:r>
            <a:r>
              <a:rPr lang="en-GB" sz="2500" dirty="0">
                <a:effectLst/>
                <a:latin typeface="Calibri" panose="020F0502020204030204" pitchFamily="34" charset="0"/>
                <a:ea typeface="Calibri" panose="020F0502020204030204" pitchFamily="34" charset="0"/>
                <a:cs typeface="Times New Roman" panose="02020603050405020304" pitchFamily="18" charset="0"/>
              </a:rPr>
              <a:t>Nelson handwriting scheme.</a:t>
            </a:r>
          </a:p>
          <a:p>
            <a:pPr marL="342900" lvl="0" indent="-342900" algn="l">
              <a:lnSpc>
                <a:spcPct val="115000"/>
              </a:lnSpc>
              <a:buFont typeface="Symbol" panose="05050102010706020507" pitchFamily="18"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For P.6 pencil is used until writing is neat enough, then blue or black ink will be used for all written work, except maths.</a:t>
            </a:r>
          </a:p>
          <a:p>
            <a:pPr marL="342900" lvl="0" indent="-342900" algn="l">
              <a:lnSpc>
                <a:spcPct val="115000"/>
              </a:lnSpc>
              <a:spcAft>
                <a:spcPts val="1000"/>
              </a:spcAft>
              <a:buFont typeface="Symbol" panose="05050102010706020507" pitchFamily="18"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High standards of presentation are expected.</a:t>
            </a:r>
          </a:p>
          <a:p>
            <a:pPr algn="l">
              <a:lnSpc>
                <a:spcPct val="107000"/>
              </a:lnSpc>
              <a:spcAft>
                <a:spcPts val="800"/>
              </a:spcAft>
            </a:pPr>
            <a:r>
              <a:rPr lang="en-GB" sz="2500" b="1" u="sng" dirty="0">
                <a:effectLst/>
                <a:latin typeface="Calibri" panose="020F0502020204030204" pitchFamily="34" charset="0"/>
                <a:ea typeface="Calibri" panose="020F0502020204030204" pitchFamily="34" charset="0"/>
                <a:cs typeface="Times New Roman" panose="02020603050405020304" pitchFamily="18" charset="0"/>
              </a:rPr>
              <a:t>Written English:</a:t>
            </a:r>
            <a:endParaRPr lang="en-GB" sz="25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l">
              <a:lnSpc>
                <a:spcPct val="115000"/>
              </a:lnSpc>
              <a:buFont typeface="Symbol" panose="05050102010706020507" pitchFamily="18"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In Written English the children are taught grammar, punctuation, consistency and exercises to improve vocabulary. Reading widely will help this also.</a:t>
            </a:r>
          </a:p>
          <a:p>
            <a:pPr marL="342900" lvl="0" indent="-342900" algn="l">
              <a:lnSpc>
                <a:spcPct val="115000"/>
              </a:lnSpc>
              <a:spcAft>
                <a:spcPts val="1000"/>
              </a:spcAft>
              <a:buFont typeface="Symbol" panose="05050102010706020507" pitchFamily="18" charset="2"/>
              <a:buChar char=""/>
            </a:pPr>
            <a:r>
              <a:rPr lang="en-GB" sz="2500" dirty="0">
                <a:effectLst/>
                <a:latin typeface="Calibri" panose="020F0502020204030204" pitchFamily="34" charset="0"/>
                <a:ea typeface="Calibri" panose="020F0502020204030204" pitchFamily="34" charset="0"/>
                <a:cs typeface="Times New Roman" panose="02020603050405020304" pitchFamily="18" charset="0"/>
              </a:rPr>
              <a:t>The children are given opportunities to read a wide variety of forms of writing and then use what they have learned in their own written work. </a:t>
            </a:r>
          </a:p>
        </p:txBody>
      </p:sp>
      <p:sp>
        <p:nvSpPr>
          <p:cNvPr id="7" name="Subtitle 2">
            <a:extLst>
              <a:ext uri="{FF2B5EF4-FFF2-40B4-BE49-F238E27FC236}">
                <a16:creationId xmlns:a16="http://schemas.microsoft.com/office/drawing/2014/main" id="{97048BA1-B3DB-BB9E-8D10-B21EB2401201}"/>
              </a:ext>
            </a:extLst>
          </p:cNvPr>
          <p:cNvSpPr txBox="1">
            <a:spLocks/>
          </p:cNvSpPr>
          <p:nvPr/>
        </p:nvSpPr>
        <p:spPr>
          <a:xfrm>
            <a:off x="496781" y="4850006"/>
            <a:ext cx="4007587" cy="1290807"/>
          </a:xfrm>
          <a:prstGeom prst="rect">
            <a:avLst/>
          </a:prstGeom>
        </p:spPr>
        <p:txBody>
          <a:bodyPr vert="horz" lIns="91440" tIns="45720" rIns="91440" bIns="45720" rtlCol="0" anchor="ctr">
            <a:normAutofit/>
          </a:bodyPr>
          <a:lstStyle>
            <a:lvl1pPr marL="0" indent="0" algn="ctr" defTabSz="914400" rtl="0" eaLnBrk="1" latinLnBrk="0" hangingPunct="1">
              <a:lnSpc>
                <a:spcPct val="120000"/>
              </a:lnSpc>
              <a:spcBef>
                <a:spcPts val="1000"/>
              </a:spcBef>
              <a:buFont typeface="Arial" panose="020B0604020202020204" pitchFamily="34" charset="0"/>
              <a:buNone/>
              <a:defRPr sz="1800" kern="1200">
                <a:solidFill>
                  <a:schemeClr val="tx1"/>
                </a:solidFill>
                <a:latin typeface="+mn-lt"/>
                <a:ea typeface="+mn-ea"/>
                <a:cs typeface="+mn-cs"/>
              </a:defRPr>
            </a:lvl1pPr>
            <a:lvl2pPr marL="457200" indent="0" algn="ctr" defTabSz="914400" rtl="0" eaLnBrk="1" latinLnBrk="0" hangingPunct="1">
              <a:lnSpc>
                <a:spcPct val="12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200" dirty="0">
              <a:solidFill>
                <a:srgbClr val="FFFF00"/>
              </a:solidFill>
            </a:endParaRPr>
          </a:p>
        </p:txBody>
      </p:sp>
      <p:pic>
        <p:nvPicPr>
          <p:cNvPr id="1026" name="Picture 2">
            <a:extLst>
              <a:ext uri="{FF2B5EF4-FFF2-40B4-BE49-F238E27FC236}">
                <a16:creationId xmlns:a16="http://schemas.microsoft.com/office/drawing/2014/main" id="{2831608A-304C-F81E-AE41-C5B66B46C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7256" y="52192"/>
            <a:ext cx="1617610" cy="1480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09886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887</TotalTime>
  <Words>2759</Words>
  <Application>Microsoft Office PowerPoint</Application>
  <PresentationFormat>Widescreen</PresentationFormat>
  <Paragraphs>216</Paragraphs>
  <Slides>25</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Aptos</vt:lpstr>
      <vt:lpstr>Arial</vt:lpstr>
      <vt:lpstr>Calibri</vt:lpstr>
      <vt:lpstr>Neue Haas Grotesk Text Pro</vt:lpstr>
      <vt:lpstr>Symbol</vt:lpstr>
      <vt:lpstr>Times New Roman</vt:lpstr>
      <vt:lpstr>Wingdings</vt:lpstr>
      <vt:lpstr>VanillaVTI</vt:lpstr>
      <vt:lpstr>Rosetta Primary School</vt:lpstr>
      <vt:lpstr>Administration</vt:lpstr>
      <vt:lpstr>PowerPoint Presentation</vt:lpstr>
      <vt:lpstr>Curriculum</vt:lpstr>
      <vt:lpstr>Mental Maths</vt:lpstr>
      <vt:lpstr>Daily English</vt:lpstr>
      <vt:lpstr>Numeracy</vt:lpstr>
      <vt:lpstr>Literacy</vt:lpstr>
      <vt:lpstr>PowerPoint Presentation</vt:lpstr>
      <vt:lpstr>World Around Us (W.A.U)</vt:lpstr>
      <vt:lpstr>Physical Education</vt:lpstr>
      <vt:lpstr>ICT</vt:lpstr>
      <vt:lpstr>Assessment</vt:lpstr>
      <vt:lpstr>Homework</vt:lpstr>
      <vt:lpstr>PowerPoint Presentation</vt:lpstr>
      <vt:lpstr>Presentation</vt:lpstr>
      <vt:lpstr>S.E.A.G – P.6 Transfer preparation</vt:lpstr>
      <vt:lpstr>P.6 Residential Trip</vt:lpstr>
      <vt:lpstr>Contacting School</vt:lpstr>
      <vt:lpstr>Behaviour</vt:lpstr>
      <vt:lpstr>Additional Information</vt:lpstr>
      <vt:lpstr>Special Educational Needs</vt:lpstr>
      <vt:lpstr>What is meant by Special Educational Needs (SEN)?</vt:lpstr>
      <vt:lpstr>Meeting the needs of learners</vt:lpstr>
      <vt:lpstr>What our school does to support individual differences between learners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Improvement Project</dc:title>
  <dc:creator>C Fenton</dc:creator>
  <cp:lastModifiedBy>C Fenton</cp:lastModifiedBy>
  <cp:revision>78</cp:revision>
  <dcterms:created xsi:type="dcterms:W3CDTF">2025-05-09T08:48:24Z</dcterms:created>
  <dcterms:modified xsi:type="dcterms:W3CDTF">2025-09-09T11:56:20Z</dcterms:modified>
</cp:coreProperties>
</file>