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57" r:id="rId3"/>
    <p:sldId id="283" r:id="rId4"/>
    <p:sldId id="268" r:id="rId5"/>
    <p:sldId id="258" r:id="rId6"/>
    <p:sldId id="259" r:id="rId7"/>
    <p:sldId id="284" r:id="rId8"/>
    <p:sldId id="261" r:id="rId9"/>
    <p:sldId id="288" r:id="rId10"/>
    <p:sldId id="285" r:id="rId11"/>
    <p:sldId id="286" r:id="rId12"/>
    <p:sldId id="267" r:id="rId13"/>
    <p:sldId id="287" r:id="rId14"/>
    <p:sldId id="262" r:id="rId15"/>
    <p:sldId id="263" r:id="rId16"/>
    <p:sldId id="281" r:id="rId17"/>
    <p:sldId id="282" r:id="rId18"/>
    <p:sldId id="265" r:id="rId19"/>
    <p:sldId id="277" r:id="rId20"/>
    <p:sldId id="278" r:id="rId21"/>
    <p:sldId id="279" r:id="rId22"/>
    <p:sldId id="280" r:id="rId23"/>
    <p:sldId id="266" r:id="rId24"/>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14" autoAdjust="0"/>
    <p:restoredTop sz="87677" autoAdjust="0"/>
  </p:normalViewPr>
  <p:slideViewPr>
    <p:cSldViewPr>
      <p:cViewPr varScale="1">
        <p:scale>
          <a:sx n="100" d="100"/>
          <a:sy n="100" d="100"/>
        </p:scale>
        <p:origin x="1860" y="-18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1" y="0"/>
            <a:ext cx="2946078" cy="496569"/>
          </a:xfrm>
          <a:prstGeom prst="rect">
            <a:avLst/>
          </a:prstGeom>
          <a:noFill/>
          <a:ln w="9525">
            <a:noFill/>
            <a:miter lim="800000"/>
            <a:headEnd/>
            <a:tailEnd/>
          </a:ln>
          <a:effectLst/>
        </p:spPr>
        <p:txBody>
          <a:bodyPr vert="horz" wrap="square" lIns="90699" tIns="45350" rIns="90699" bIns="45350" numCol="1" anchor="t" anchorCtr="0" compatLnSpc="1">
            <a:prstTxWarp prst="textNoShape">
              <a:avLst/>
            </a:prstTxWarp>
          </a:bodyPr>
          <a:lstStyle>
            <a:lvl1pPr>
              <a:defRPr sz="1200">
                <a:cs typeface="+mn-cs"/>
              </a:defRPr>
            </a:lvl1pPr>
          </a:lstStyle>
          <a:p>
            <a:pPr>
              <a:defRPr/>
            </a:pPr>
            <a:endParaRPr lang="en-GB"/>
          </a:p>
        </p:txBody>
      </p:sp>
      <p:sp>
        <p:nvSpPr>
          <p:cNvPr id="24579" name="Rectangle 3"/>
          <p:cNvSpPr>
            <a:spLocks noGrp="1" noChangeArrowheads="1"/>
          </p:cNvSpPr>
          <p:nvPr>
            <p:ph type="dt" sz="quarter" idx="1"/>
          </p:nvPr>
        </p:nvSpPr>
        <p:spPr bwMode="auto">
          <a:xfrm>
            <a:off x="3850026" y="0"/>
            <a:ext cx="2946078" cy="496569"/>
          </a:xfrm>
          <a:prstGeom prst="rect">
            <a:avLst/>
          </a:prstGeom>
          <a:noFill/>
          <a:ln w="9525">
            <a:noFill/>
            <a:miter lim="800000"/>
            <a:headEnd/>
            <a:tailEnd/>
          </a:ln>
          <a:effectLst/>
        </p:spPr>
        <p:txBody>
          <a:bodyPr vert="horz" wrap="square" lIns="90699" tIns="45350" rIns="90699" bIns="45350" numCol="1" anchor="t" anchorCtr="0" compatLnSpc="1">
            <a:prstTxWarp prst="textNoShape">
              <a:avLst/>
            </a:prstTxWarp>
          </a:bodyPr>
          <a:lstStyle>
            <a:lvl1pPr algn="r">
              <a:defRPr sz="1200">
                <a:cs typeface="+mn-cs"/>
              </a:defRPr>
            </a:lvl1pPr>
          </a:lstStyle>
          <a:p>
            <a:pPr>
              <a:defRPr/>
            </a:pPr>
            <a:fld id="{7545A528-61B4-4AE8-A15D-3338260AEE80}" type="datetimeFigureOut">
              <a:rPr lang="en-GB"/>
              <a:pPr>
                <a:defRPr/>
              </a:pPr>
              <a:t>02/09/2025</a:t>
            </a:fld>
            <a:endParaRPr lang="en-GB"/>
          </a:p>
        </p:txBody>
      </p:sp>
      <p:sp>
        <p:nvSpPr>
          <p:cNvPr id="24580" name="Rectangle 4"/>
          <p:cNvSpPr>
            <a:spLocks noGrp="1" noChangeArrowheads="1"/>
          </p:cNvSpPr>
          <p:nvPr>
            <p:ph type="ftr" sz="quarter" idx="2"/>
          </p:nvPr>
        </p:nvSpPr>
        <p:spPr bwMode="auto">
          <a:xfrm>
            <a:off x="1" y="9428493"/>
            <a:ext cx="2946078" cy="496568"/>
          </a:xfrm>
          <a:prstGeom prst="rect">
            <a:avLst/>
          </a:prstGeom>
          <a:noFill/>
          <a:ln w="9525">
            <a:noFill/>
            <a:miter lim="800000"/>
            <a:headEnd/>
            <a:tailEnd/>
          </a:ln>
          <a:effectLst/>
        </p:spPr>
        <p:txBody>
          <a:bodyPr vert="horz" wrap="square" lIns="90699" tIns="45350" rIns="90699" bIns="45350" numCol="1" anchor="b" anchorCtr="0" compatLnSpc="1">
            <a:prstTxWarp prst="textNoShape">
              <a:avLst/>
            </a:prstTxWarp>
          </a:bodyPr>
          <a:lstStyle>
            <a:lvl1pPr>
              <a:defRPr sz="1200">
                <a:cs typeface="+mn-cs"/>
              </a:defRPr>
            </a:lvl1pPr>
          </a:lstStyle>
          <a:p>
            <a:pPr>
              <a:defRPr/>
            </a:pPr>
            <a:endParaRPr lang="en-GB"/>
          </a:p>
        </p:txBody>
      </p:sp>
      <p:sp>
        <p:nvSpPr>
          <p:cNvPr id="24581" name="Rectangle 5"/>
          <p:cNvSpPr>
            <a:spLocks noGrp="1" noChangeArrowheads="1"/>
          </p:cNvSpPr>
          <p:nvPr>
            <p:ph type="sldNum" sz="quarter" idx="3"/>
          </p:nvPr>
        </p:nvSpPr>
        <p:spPr bwMode="auto">
          <a:xfrm>
            <a:off x="3850026" y="9428493"/>
            <a:ext cx="2946078" cy="496568"/>
          </a:xfrm>
          <a:prstGeom prst="rect">
            <a:avLst/>
          </a:prstGeom>
          <a:noFill/>
          <a:ln w="9525">
            <a:noFill/>
            <a:miter lim="800000"/>
            <a:headEnd/>
            <a:tailEnd/>
          </a:ln>
          <a:effectLst/>
        </p:spPr>
        <p:txBody>
          <a:bodyPr vert="horz" wrap="square" lIns="90699" tIns="45350" rIns="90699" bIns="45350" numCol="1" anchor="b" anchorCtr="0" compatLnSpc="1">
            <a:prstTxWarp prst="textNoShape">
              <a:avLst/>
            </a:prstTxWarp>
          </a:bodyPr>
          <a:lstStyle>
            <a:lvl1pPr algn="r">
              <a:defRPr sz="1200">
                <a:cs typeface="+mn-cs"/>
              </a:defRPr>
            </a:lvl1pPr>
          </a:lstStyle>
          <a:p>
            <a:pPr>
              <a:defRPr/>
            </a:pPr>
            <a:fld id="{9297FEC3-48F1-4EDA-85AC-161E456F406E}" type="slidenum">
              <a:rPr lang="en-GB"/>
              <a:pPr>
                <a:defRPr/>
              </a:pPr>
              <a:t>‹#›</a:t>
            </a:fld>
            <a:endParaRPr lang="en-GB"/>
          </a:p>
        </p:txBody>
      </p:sp>
    </p:spTree>
    <p:extLst>
      <p:ext uri="{BB962C8B-B14F-4D97-AF65-F5344CB8AC3E}">
        <p14:creationId xmlns:p14="http://schemas.microsoft.com/office/powerpoint/2010/main" val="20975435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DCA126EC-5FB5-437E-A2D1-BA860E41DF47}" type="datetimeFigureOut">
              <a:rPr lang="en-GB" smtClean="0"/>
              <a:t>02/09/2025</a:t>
            </a:fld>
            <a:endParaRPr lang="en-GB"/>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4562FC75-AFFA-44DD-9AF8-BBD01580F761}" type="slidenum">
              <a:rPr lang="en-GB" smtClean="0"/>
              <a:t>‹#›</a:t>
            </a:fld>
            <a:endParaRPr lang="en-GB"/>
          </a:p>
        </p:txBody>
      </p:sp>
    </p:spTree>
    <p:extLst>
      <p:ext uri="{BB962C8B-B14F-4D97-AF65-F5344CB8AC3E}">
        <p14:creationId xmlns:p14="http://schemas.microsoft.com/office/powerpoint/2010/main" val="33993275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FE98AD01-1273-48C1-B9BD-A860C01552E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F7E881B1-B1C8-4DC5-9410-210EAC96E7D7}"/>
              </a:ext>
            </a:extLst>
          </p:cNvPr>
          <p:cNvSpPr>
            <a:spLocks noGrp="1"/>
          </p:cNvSpPr>
          <p:nvPr>
            <p:ph type="body" idx="1"/>
          </p:nvPr>
        </p:nvSpPr>
        <p:spPr>
          <a:xfrm>
            <a:off x="684213" y="5094288"/>
            <a:ext cx="5646737" cy="4827587"/>
          </a:xfrm>
        </p:spPr>
        <p:txBody>
          <a:bodyPr/>
          <a:lstStyle/>
          <a:p>
            <a:pPr fontAlgn="auto">
              <a:spcBef>
                <a:spcPts val="0"/>
              </a:spcBef>
              <a:spcAft>
                <a:spcPts val="0"/>
              </a:spcAft>
              <a:defRPr/>
            </a:pPr>
            <a:r>
              <a:rPr lang="en-GB" dirty="0"/>
              <a:t>*Welcome parents and introduce yourself and your role as the SENCo of the school.*</a:t>
            </a:r>
          </a:p>
          <a:p>
            <a:pPr fontAlgn="auto">
              <a:spcBef>
                <a:spcPts val="0"/>
              </a:spcBef>
              <a:spcAft>
                <a:spcPts val="0"/>
              </a:spcAft>
              <a:defRPr/>
            </a:pPr>
            <a:endParaRPr lang="en-GB" dirty="0"/>
          </a:p>
          <a:p>
            <a:pPr fontAlgn="auto">
              <a:spcBef>
                <a:spcPts val="0"/>
              </a:spcBef>
              <a:spcAft>
                <a:spcPts val="0"/>
              </a:spcAft>
              <a:defRPr/>
            </a:pPr>
            <a:r>
              <a:rPr lang="en-GB" dirty="0"/>
              <a:t>--Today I want  to discuss with you the ways in which we provide support for all the learners in our school through a learning continuum.</a:t>
            </a:r>
          </a:p>
          <a:p>
            <a:pPr fontAlgn="auto">
              <a:spcBef>
                <a:spcPts val="0"/>
              </a:spcBef>
              <a:spcAft>
                <a:spcPts val="0"/>
              </a:spcAft>
              <a:defRPr/>
            </a:pPr>
            <a:endParaRPr lang="en-GB" dirty="0"/>
          </a:p>
          <a:p>
            <a:pPr fontAlgn="auto">
              <a:spcBef>
                <a:spcPts val="0"/>
              </a:spcBef>
              <a:spcAft>
                <a:spcPts val="0"/>
              </a:spcAft>
              <a:defRPr/>
            </a:pPr>
            <a:r>
              <a:rPr lang="en-GB" dirty="0"/>
              <a:t>-It is important for the school and parents to work closely in partnership to ensure that your child’s education and development is managed effectively by all concerned with them.</a:t>
            </a:r>
          </a:p>
          <a:p>
            <a:pPr fontAlgn="auto">
              <a:spcBef>
                <a:spcPts val="0"/>
              </a:spcBef>
              <a:spcAft>
                <a:spcPts val="0"/>
              </a:spcAft>
              <a:defRPr/>
            </a:pPr>
            <a:endParaRPr lang="en-GB" dirty="0"/>
          </a:p>
          <a:p>
            <a:pPr fontAlgn="auto">
              <a:spcBef>
                <a:spcPts val="0"/>
              </a:spcBef>
              <a:spcAft>
                <a:spcPts val="0"/>
              </a:spcAft>
              <a:defRPr/>
            </a:pPr>
            <a:r>
              <a:rPr lang="en-GB" dirty="0"/>
              <a:t>-We will discuss the importance of sharing information about your child with the school to allow us to plan to meet their needs.</a:t>
            </a:r>
          </a:p>
          <a:p>
            <a:pPr fontAlgn="auto">
              <a:spcBef>
                <a:spcPts val="0"/>
              </a:spcBef>
              <a:spcAft>
                <a:spcPts val="0"/>
              </a:spcAft>
              <a:defRPr/>
            </a:pPr>
            <a:endParaRPr lang="en-GB" dirty="0"/>
          </a:p>
          <a:p>
            <a:pPr fontAlgn="auto">
              <a:spcBef>
                <a:spcPts val="0"/>
              </a:spcBef>
              <a:spcAft>
                <a:spcPts val="0"/>
              </a:spcAft>
              <a:defRPr/>
            </a:pPr>
            <a:r>
              <a:rPr lang="en-GB" dirty="0"/>
              <a:t>-Finally, we will look at the ways in which the school meets the needs of all its individual learners though a wide range of resources, strategies and teaching styles and what you should do if you are concerned that your child may have a difficulty with an aspect of their learning</a:t>
            </a:r>
          </a:p>
          <a:p>
            <a:pPr fontAlgn="auto">
              <a:spcBef>
                <a:spcPts val="0"/>
              </a:spcBef>
              <a:spcAft>
                <a:spcPts val="0"/>
              </a:spcAft>
              <a:defRPr/>
            </a:pPr>
            <a:endParaRPr lang="en-US" dirty="0"/>
          </a:p>
          <a:p>
            <a:pPr marL="115283" fontAlgn="auto">
              <a:spcBef>
                <a:spcPts val="0"/>
              </a:spcBef>
              <a:spcAft>
                <a:spcPts val="0"/>
              </a:spcAft>
              <a:defRPr/>
            </a:pPr>
            <a:endParaRPr lang="en-GB" b="1" dirty="0"/>
          </a:p>
        </p:txBody>
      </p:sp>
      <p:sp>
        <p:nvSpPr>
          <p:cNvPr id="36868" name="Slide Number Placeholder 3">
            <a:extLst>
              <a:ext uri="{FF2B5EF4-FFF2-40B4-BE49-F238E27FC236}">
                <a16:creationId xmlns:a16="http://schemas.microsoft.com/office/drawing/2014/main" id="{186F98A0-7C38-47BF-BD83-90300559A8A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60413" indent="-292100">
              <a:defRPr>
                <a:solidFill>
                  <a:schemeClr val="tx1"/>
                </a:solidFill>
                <a:latin typeface="Arial" panose="020B0604020202020204" pitchFamily="34" charset="0"/>
                <a:cs typeface="Arial" panose="020B0604020202020204" pitchFamily="34" charset="0"/>
              </a:defRPr>
            </a:lvl2pPr>
            <a:lvl3pPr marL="1171575" indent="-233363">
              <a:defRPr>
                <a:solidFill>
                  <a:schemeClr val="tx1"/>
                </a:solidFill>
                <a:latin typeface="Arial" panose="020B0604020202020204" pitchFamily="34" charset="0"/>
                <a:cs typeface="Arial" panose="020B0604020202020204" pitchFamily="34" charset="0"/>
              </a:defRPr>
            </a:lvl3pPr>
            <a:lvl4pPr marL="1639888" indent="-233363">
              <a:defRPr>
                <a:solidFill>
                  <a:schemeClr val="tx1"/>
                </a:solidFill>
                <a:latin typeface="Arial" panose="020B0604020202020204" pitchFamily="34" charset="0"/>
                <a:cs typeface="Arial" panose="020B0604020202020204" pitchFamily="34" charset="0"/>
              </a:defRPr>
            </a:lvl4pPr>
            <a:lvl5pPr marL="2108200" indent="-233363">
              <a:defRPr>
                <a:solidFill>
                  <a:schemeClr val="tx1"/>
                </a:solidFill>
                <a:latin typeface="Arial" panose="020B0604020202020204" pitchFamily="34" charset="0"/>
                <a:cs typeface="Arial" panose="020B0604020202020204" pitchFamily="34" charset="0"/>
              </a:defRPr>
            </a:lvl5pPr>
            <a:lvl6pPr marL="2565400" indent="-2333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22600" indent="-2333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79800" indent="-2333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37000" indent="-2333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DD2A4FC-12B6-49B1-9C9F-91A13658308A}" type="slidenum">
              <a:rPr lang="en-GB" altLang="en-US"/>
              <a:pPr/>
              <a:t>19</a:t>
            </a:fld>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A65F961B-A670-4B1D-8B20-415D293E3C8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74EF6713-F94D-424E-9D39-9C76792AE4BF}"/>
              </a:ext>
            </a:extLst>
          </p:cNvPr>
          <p:cNvSpPr>
            <a:spLocks noGrp="1"/>
          </p:cNvSpPr>
          <p:nvPr>
            <p:ph type="body" idx="1"/>
          </p:nvPr>
        </p:nvSpPr>
        <p:spPr/>
        <p:txBody>
          <a:bodyPr/>
          <a:lstStyle/>
          <a:p>
            <a:pPr fontAlgn="auto">
              <a:spcBef>
                <a:spcPts val="0"/>
              </a:spcBef>
              <a:spcAft>
                <a:spcPts val="0"/>
              </a:spcAft>
              <a:defRPr/>
            </a:pPr>
            <a:r>
              <a:rPr lang="en-GB" dirty="0"/>
              <a:t>(largely self-explanatory)</a:t>
            </a:r>
          </a:p>
          <a:p>
            <a:pPr fontAlgn="auto">
              <a:spcBef>
                <a:spcPts val="0"/>
              </a:spcBef>
              <a:spcAft>
                <a:spcPts val="0"/>
              </a:spcAft>
              <a:defRPr/>
            </a:pPr>
            <a:endParaRPr lang="en-GB" dirty="0"/>
          </a:p>
          <a:p>
            <a:pPr fontAlgn="auto">
              <a:spcBef>
                <a:spcPts val="0"/>
              </a:spcBef>
              <a:spcAft>
                <a:spcPts val="0"/>
              </a:spcAft>
              <a:defRPr/>
            </a:pPr>
            <a:r>
              <a:rPr lang="en-GB" dirty="0"/>
              <a:t>-In school we encourage the children from a young age to have a say in things that affect them. Pupil voice is the right for children to:</a:t>
            </a:r>
          </a:p>
          <a:p>
            <a:pPr fontAlgn="auto">
              <a:spcBef>
                <a:spcPts val="0"/>
              </a:spcBef>
              <a:spcAft>
                <a:spcPts val="0"/>
              </a:spcAft>
              <a:defRPr/>
            </a:pPr>
            <a:endParaRPr lang="en-GB" dirty="0"/>
          </a:p>
          <a:p>
            <a:pPr marL="180129" indent="-180129" fontAlgn="auto">
              <a:spcBef>
                <a:spcPts val="0"/>
              </a:spcBef>
              <a:spcAft>
                <a:spcPts val="0"/>
              </a:spcAft>
              <a:buFont typeface="Arial" panose="020B0604020202020204" pitchFamily="34" charset="0"/>
              <a:buChar char="•"/>
              <a:defRPr/>
            </a:pPr>
            <a:r>
              <a:rPr lang="en-GB" dirty="0"/>
              <a:t>express opinions;</a:t>
            </a:r>
          </a:p>
          <a:p>
            <a:pPr marL="180129" indent="-180129" fontAlgn="auto">
              <a:spcBef>
                <a:spcPts val="0"/>
              </a:spcBef>
              <a:spcAft>
                <a:spcPts val="0"/>
              </a:spcAft>
              <a:buFont typeface="Arial" panose="020B0604020202020204" pitchFamily="34" charset="0"/>
              <a:buChar char="•"/>
              <a:defRPr/>
            </a:pPr>
            <a:r>
              <a:rPr lang="en-GB" dirty="0"/>
              <a:t>participate in making decisions regarding all aspects of their life such as education; and </a:t>
            </a:r>
          </a:p>
          <a:p>
            <a:pPr marL="180129" indent="-180129" fontAlgn="auto">
              <a:spcBef>
                <a:spcPts val="0"/>
              </a:spcBef>
              <a:spcAft>
                <a:spcPts val="0"/>
              </a:spcAft>
              <a:buFont typeface="Arial" panose="020B0604020202020204" pitchFamily="34" charset="0"/>
              <a:buChar char="•"/>
              <a:defRPr/>
            </a:pPr>
            <a:r>
              <a:rPr lang="en-GB" dirty="0"/>
              <a:t>receive support to express themselves from those who can influence decisions</a:t>
            </a:r>
          </a:p>
          <a:p>
            <a:pPr marL="180129" indent="-180129" fontAlgn="auto">
              <a:spcBef>
                <a:spcPts val="0"/>
              </a:spcBef>
              <a:spcAft>
                <a:spcPts val="0"/>
              </a:spcAft>
              <a:buFont typeface="Arial" panose="020B0604020202020204" pitchFamily="34" charset="0"/>
              <a:buChar char="•"/>
              <a:defRPr/>
            </a:pPr>
            <a:endParaRPr lang="en-GB" dirty="0"/>
          </a:p>
          <a:p>
            <a:pPr marL="180129" indent="-180129" fontAlgn="auto">
              <a:spcBef>
                <a:spcPts val="0"/>
              </a:spcBef>
              <a:spcAft>
                <a:spcPts val="0"/>
              </a:spcAft>
              <a:buFont typeface="Arial" panose="020B0604020202020204" pitchFamily="34" charset="0"/>
              <a:buChar char="•"/>
              <a:defRPr/>
            </a:pPr>
            <a:r>
              <a:rPr lang="en-GB" dirty="0"/>
              <a:t>We will always listen to your child’s views about their education but will respond to them appropriate to their age and capacity.</a:t>
            </a:r>
            <a:endParaRPr lang="en-US" dirty="0"/>
          </a:p>
        </p:txBody>
      </p:sp>
      <p:sp>
        <p:nvSpPr>
          <p:cNvPr id="38916" name="Slide Number Placeholder 3">
            <a:extLst>
              <a:ext uri="{FF2B5EF4-FFF2-40B4-BE49-F238E27FC236}">
                <a16:creationId xmlns:a16="http://schemas.microsoft.com/office/drawing/2014/main" id="{E727E989-3E06-4DC9-892D-DB4EA487153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60413" indent="-292100">
              <a:defRPr>
                <a:solidFill>
                  <a:schemeClr val="tx1"/>
                </a:solidFill>
                <a:latin typeface="Arial" panose="020B0604020202020204" pitchFamily="34" charset="0"/>
                <a:cs typeface="Arial" panose="020B0604020202020204" pitchFamily="34" charset="0"/>
              </a:defRPr>
            </a:lvl2pPr>
            <a:lvl3pPr marL="1171575" indent="-233363">
              <a:defRPr>
                <a:solidFill>
                  <a:schemeClr val="tx1"/>
                </a:solidFill>
                <a:latin typeface="Arial" panose="020B0604020202020204" pitchFamily="34" charset="0"/>
                <a:cs typeface="Arial" panose="020B0604020202020204" pitchFamily="34" charset="0"/>
              </a:defRPr>
            </a:lvl3pPr>
            <a:lvl4pPr marL="1639888" indent="-233363">
              <a:defRPr>
                <a:solidFill>
                  <a:schemeClr val="tx1"/>
                </a:solidFill>
                <a:latin typeface="Arial" panose="020B0604020202020204" pitchFamily="34" charset="0"/>
                <a:cs typeface="Arial" panose="020B0604020202020204" pitchFamily="34" charset="0"/>
              </a:defRPr>
            </a:lvl4pPr>
            <a:lvl5pPr marL="2108200" indent="-233363">
              <a:defRPr>
                <a:solidFill>
                  <a:schemeClr val="tx1"/>
                </a:solidFill>
                <a:latin typeface="Arial" panose="020B0604020202020204" pitchFamily="34" charset="0"/>
                <a:cs typeface="Arial" panose="020B0604020202020204" pitchFamily="34" charset="0"/>
              </a:defRPr>
            </a:lvl5pPr>
            <a:lvl6pPr marL="2565400" indent="-2333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22600" indent="-2333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79800" indent="-2333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37000" indent="-2333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8280945-70FD-4CC5-BFB4-842224D8EAE6}" type="slidenum">
              <a:rPr lang="en-GB" altLang="en-US"/>
              <a:pPr/>
              <a:t>20</a:t>
            </a:fld>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94266A50-2FE7-4E70-8253-16065C93166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EF83381A-5DBC-4B9B-A3E9-A2941C940B4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GB" altLang="en-US"/>
              <a:t>-The school will make time to listen to any concerns  that you may have about your child and will offer advice and support if needed. We will involve you and your child in decisions that affect them and will ask your permission if we need to involve any other professionals to support or assess your child.</a:t>
            </a:r>
          </a:p>
          <a:p>
            <a:pPr>
              <a:spcBef>
                <a:spcPct val="0"/>
              </a:spcBef>
            </a:pPr>
            <a:endParaRPr lang="en-GB" altLang="en-US"/>
          </a:p>
          <a:p>
            <a:pPr>
              <a:spcBef>
                <a:spcPct val="0"/>
              </a:spcBef>
            </a:pPr>
            <a:endParaRPr lang="en-GB" altLang="en-US"/>
          </a:p>
          <a:p>
            <a:pPr>
              <a:spcBef>
                <a:spcPct val="0"/>
              </a:spcBef>
            </a:pPr>
            <a:endParaRPr lang="en-GB" altLang="en-US"/>
          </a:p>
          <a:p>
            <a:pPr>
              <a:spcBef>
                <a:spcPct val="0"/>
              </a:spcBef>
            </a:pPr>
            <a:endParaRPr lang="en-GB" altLang="en-US"/>
          </a:p>
        </p:txBody>
      </p:sp>
      <p:sp>
        <p:nvSpPr>
          <p:cNvPr id="40964" name="Slide Number Placeholder 3">
            <a:extLst>
              <a:ext uri="{FF2B5EF4-FFF2-40B4-BE49-F238E27FC236}">
                <a16:creationId xmlns:a16="http://schemas.microsoft.com/office/drawing/2014/main" id="{F9985164-CF26-4B8A-8CDA-640D9F7F442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60413" indent="-292100">
              <a:defRPr>
                <a:solidFill>
                  <a:schemeClr val="tx1"/>
                </a:solidFill>
                <a:latin typeface="Arial" panose="020B0604020202020204" pitchFamily="34" charset="0"/>
                <a:cs typeface="Arial" panose="020B0604020202020204" pitchFamily="34" charset="0"/>
              </a:defRPr>
            </a:lvl2pPr>
            <a:lvl3pPr marL="1171575" indent="-233363">
              <a:defRPr>
                <a:solidFill>
                  <a:schemeClr val="tx1"/>
                </a:solidFill>
                <a:latin typeface="Arial" panose="020B0604020202020204" pitchFamily="34" charset="0"/>
                <a:cs typeface="Arial" panose="020B0604020202020204" pitchFamily="34" charset="0"/>
              </a:defRPr>
            </a:lvl3pPr>
            <a:lvl4pPr marL="1639888" indent="-233363">
              <a:defRPr>
                <a:solidFill>
                  <a:schemeClr val="tx1"/>
                </a:solidFill>
                <a:latin typeface="Arial" panose="020B0604020202020204" pitchFamily="34" charset="0"/>
                <a:cs typeface="Arial" panose="020B0604020202020204" pitchFamily="34" charset="0"/>
              </a:defRPr>
            </a:lvl4pPr>
            <a:lvl5pPr marL="2108200" indent="-233363">
              <a:defRPr>
                <a:solidFill>
                  <a:schemeClr val="tx1"/>
                </a:solidFill>
                <a:latin typeface="Arial" panose="020B0604020202020204" pitchFamily="34" charset="0"/>
                <a:cs typeface="Arial" panose="020B0604020202020204" pitchFamily="34" charset="0"/>
              </a:defRPr>
            </a:lvl5pPr>
            <a:lvl6pPr marL="2565400" indent="-2333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22600" indent="-2333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79800" indent="-2333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37000" indent="-2333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96A47DC-FE2B-4075-B0AA-1C02CCDADCCE}" type="slidenum">
              <a:rPr lang="en-GB" altLang="en-US"/>
              <a:pPr/>
              <a:t>21</a:t>
            </a:fld>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C9384282-CC84-42FA-A00E-69307BBC6D0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a:extLst>
              <a:ext uri="{FF2B5EF4-FFF2-40B4-BE49-F238E27FC236}">
                <a16:creationId xmlns:a16="http://schemas.microsoft.com/office/drawing/2014/main" id="{52775FE3-946D-4CE3-9205-23B3A6CDCE0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-Your role as a parent is vitally important to us within the school. You possess unique information about your child that may be usefully shared with the school in order that we can prepare and plan effectively to meet their needs.</a:t>
            </a:r>
          </a:p>
          <a:p>
            <a:pPr>
              <a:spcBef>
                <a:spcPct val="0"/>
              </a:spcBef>
            </a:pPr>
            <a:endParaRPr lang="en-US" altLang="en-US"/>
          </a:p>
          <a:p>
            <a:pPr>
              <a:spcBef>
                <a:spcPct val="0"/>
              </a:spcBef>
            </a:pPr>
            <a:endParaRPr lang="en-US" altLang="en-US"/>
          </a:p>
          <a:p>
            <a:pPr>
              <a:spcBef>
                <a:spcPct val="0"/>
              </a:spcBef>
            </a:pPr>
            <a:r>
              <a:rPr lang="en-US" altLang="en-US"/>
              <a:t>-It is important that we work together in partnership to support your child and that we communicate openly.</a:t>
            </a:r>
          </a:p>
          <a:p>
            <a:pPr>
              <a:spcBef>
                <a:spcPct val="0"/>
              </a:spcBef>
            </a:pPr>
            <a:endParaRPr lang="en-US" altLang="en-US"/>
          </a:p>
          <a:p>
            <a:pPr>
              <a:spcBef>
                <a:spcPct val="0"/>
              </a:spcBef>
            </a:pPr>
            <a:endParaRPr lang="en-US" altLang="en-US"/>
          </a:p>
          <a:p>
            <a:pPr>
              <a:spcBef>
                <a:spcPct val="0"/>
              </a:spcBef>
            </a:pPr>
            <a:r>
              <a:rPr lang="en-US" altLang="en-US"/>
              <a:t>-If information about your child’s needs is communicated to us it will be treated with the utmost respect and confidentiality. </a:t>
            </a:r>
          </a:p>
        </p:txBody>
      </p:sp>
      <p:sp>
        <p:nvSpPr>
          <p:cNvPr id="43012" name="Slide Number Placeholder 3">
            <a:extLst>
              <a:ext uri="{FF2B5EF4-FFF2-40B4-BE49-F238E27FC236}">
                <a16:creationId xmlns:a16="http://schemas.microsoft.com/office/drawing/2014/main" id="{30ADA82D-FD63-42E8-8B0F-A321021425B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60413" indent="-292100">
              <a:defRPr>
                <a:solidFill>
                  <a:schemeClr val="tx1"/>
                </a:solidFill>
                <a:latin typeface="Arial" panose="020B0604020202020204" pitchFamily="34" charset="0"/>
                <a:cs typeface="Arial" panose="020B0604020202020204" pitchFamily="34" charset="0"/>
              </a:defRPr>
            </a:lvl2pPr>
            <a:lvl3pPr marL="1171575" indent="-233363">
              <a:defRPr>
                <a:solidFill>
                  <a:schemeClr val="tx1"/>
                </a:solidFill>
                <a:latin typeface="Arial" panose="020B0604020202020204" pitchFamily="34" charset="0"/>
                <a:cs typeface="Arial" panose="020B0604020202020204" pitchFamily="34" charset="0"/>
              </a:defRPr>
            </a:lvl3pPr>
            <a:lvl4pPr marL="1639888" indent="-233363">
              <a:defRPr>
                <a:solidFill>
                  <a:schemeClr val="tx1"/>
                </a:solidFill>
                <a:latin typeface="Arial" panose="020B0604020202020204" pitchFamily="34" charset="0"/>
                <a:cs typeface="Arial" panose="020B0604020202020204" pitchFamily="34" charset="0"/>
              </a:defRPr>
            </a:lvl4pPr>
            <a:lvl5pPr marL="2108200" indent="-233363">
              <a:defRPr>
                <a:solidFill>
                  <a:schemeClr val="tx1"/>
                </a:solidFill>
                <a:latin typeface="Arial" panose="020B0604020202020204" pitchFamily="34" charset="0"/>
                <a:cs typeface="Arial" panose="020B0604020202020204" pitchFamily="34" charset="0"/>
              </a:defRPr>
            </a:lvl5pPr>
            <a:lvl6pPr marL="2565400" indent="-2333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22600" indent="-2333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79800" indent="-2333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37000" indent="-2333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18126CD-C19F-4CC4-9462-ABAD4E28BAB9}" type="slidenum">
              <a:rPr lang="en-GB" altLang="en-US"/>
              <a:pPr/>
              <a:t>22</a:t>
            </a:fld>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562FC75-AFFA-44DD-9AF8-BBD01580F761}" type="slidenum">
              <a:rPr lang="en-GB" smtClean="0"/>
              <a:t>23</a:t>
            </a:fld>
            <a:endParaRPr lang="en-GB"/>
          </a:p>
        </p:txBody>
      </p:sp>
    </p:spTree>
    <p:extLst>
      <p:ext uri="{BB962C8B-B14F-4D97-AF65-F5344CB8AC3E}">
        <p14:creationId xmlns:p14="http://schemas.microsoft.com/office/powerpoint/2010/main" val="35489430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DCB5C285-6905-483E-81EE-08BB2232D390}" type="datetimeFigureOut">
              <a:rPr lang="en-GB"/>
              <a:pPr>
                <a:defRPr/>
              </a:pPr>
              <a:t>02/09/2025</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0294E061-229C-49C0-B946-533B0C5B2B7D}"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9A9B1C0F-2391-4F69-B1C2-CD627862D0BE}" type="datetimeFigureOut">
              <a:rPr lang="en-GB"/>
              <a:pPr>
                <a:defRPr/>
              </a:pPr>
              <a:t>02/09/2025</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770BA664-5CF6-4708-BDED-36F45A3DB657}"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F2CD4E97-EE75-4115-B102-C02CD06ABF4A}" type="datetimeFigureOut">
              <a:rPr lang="en-GB"/>
              <a:pPr>
                <a:defRPr/>
              </a:pPr>
              <a:t>02/09/2025</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794FD5A0-170E-460E-B3CD-86EDA4F9812D}" type="slidenum">
              <a:rPr lang="en-GB"/>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5" name="Right Triangle 4">
            <a:extLst>
              <a:ext uri="{FF2B5EF4-FFF2-40B4-BE49-F238E27FC236}">
                <a16:creationId xmlns:a16="http://schemas.microsoft.com/office/drawing/2014/main" id="{5C83FAD7-88D4-4AF5-8D91-BA9608121CF8}"/>
              </a:ext>
            </a:extLst>
          </p:cNvPr>
          <p:cNvSpPr/>
          <p:nvPr/>
        </p:nvSpPr>
        <p:spPr>
          <a:xfrm>
            <a:off x="3452813" y="5067300"/>
            <a:ext cx="9151937"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6" name="Rectangle 5">
            <a:extLst>
              <a:ext uri="{FF2B5EF4-FFF2-40B4-BE49-F238E27FC236}">
                <a16:creationId xmlns:a16="http://schemas.microsoft.com/office/drawing/2014/main" id="{DAEF00D0-6045-4EBD-9F52-816B7CF7154B}"/>
              </a:ext>
            </a:extLst>
          </p:cNvPr>
          <p:cNvSpPr>
            <a:spLocks noChangeArrowheads="1"/>
          </p:cNvSpPr>
          <p:nvPr userDrawn="1"/>
        </p:nvSpPr>
        <p:spPr bwMode="auto">
          <a:xfrm>
            <a:off x="250825" y="6308725"/>
            <a:ext cx="2843213" cy="369888"/>
          </a:xfrm>
          <a:prstGeom prst="rect">
            <a:avLst/>
          </a:prstGeom>
          <a:noFill/>
          <a:ln>
            <a:noFill/>
          </a:ln>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en-GB" altLang="en-US">
                <a:solidFill>
                  <a:schemeClr val="bg1"/>
                </a:solidFill>
              </a:rPr>
              <a:t>http://www.eani.org.uk</a:t>
            </a:r>
          </a:p>
        </p:txBody>
      </p:sp>
      <p:pic>
        <p:nvPicPr>
          <p:cNvPr id="8" name="Picture 8">
            <a:extLst>
              <a:ext uri="{FF2B5EF4-FFF2-40B4-BE49-F238E27FC236}">
                <a16:creationId xmlns:a16="http://schemas.microsoft.com/office/drawing/2014/main" id="{8A0B4B9D-4C14-418C-92A4-972A7C27C58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23850" y="115888"/>
            <a:ext cx="3914775"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8"/>
          <p:cNvSpPr>
            <a:spLocks noGrp="1"/>
          </p:cNvSpPr>
          <p:nvPr>
            <p:ph type="ctrTitle"/>
          </p:nvPr>
        </p:nvSpPr>
        <p:spPr>
          <a:xfrm>
            <a:off x="681641" y="2247401"/>
            <a:ext cx="7772400" cy="1953050"/>
          </a:xfrm>
        </p:spPr>
        <p:txBody>
          <a:bodyPr>
            <a:normAutofit/>
            <a:scene3d>
              <a:camera prst="orthographicFront"/>
              <a:lightRig rig="soft" dir="t"/>
            </a:scene3d>
            <a:sp3d prstMaterial="softEdge">
              <a:bevelT w="25400" h="25400"/>
            </a:sp3d>
          </a:bodyPr>
          <a:lstStyle>
            <a:lvl1pPr algn="ctr">
              <a:defRPr sz="4800" b="1">
                <a:solidFill>
                  <a:schemeClr val="tx1"/>
                </a:solidFill>
                <a:effectLst/>
              </a:defRPr>
            </a:lvl1pPr>
            <a:extLst/>
          </a:lstStyle>
          <a:p>
            <a:r>
              <a:rPr lang="en-US"/>
              <a:t>Click to edit Master title style</a:t>
            </a:r>
            <a:endParaRPr lang="en-US" dirty="0"/>
          </a:p>
        </p:txBody>
      </p:sp>
      <p:sp>
        <p:nvSpPr>
          <p:cNvPr id="17" name="Subtitle 16"/>
          <p:cNvSpPr>
            <a:spLocks noGrp="1"/>
          </p:cNvSpPr>
          <p:nvPr>
            <p:ph type="subTitle" idx="1"/>
          </p:nvPr>
        </p:nvSpPr>
        <p:spPr>
          <a:xfrm>
            <a:off x="681641" y="4229696"/>
            <a:ext cx="7772400" cy="403665"/>
          </a:xfrm>
        </p:spPr>
        <p:txBody>
          <a:bodyPr lIns="45720" rIns="45720"/>
          <a:lstStyle>
            <a:lvl1pPr marL="0" marR="64008"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endParaRPr lang="en-US" dirty="0"/>
          </a:p>
        </p:txBody>
      </p:sp>
      <p:sp>
        <p:nvSpPr>
          <p:cNvPr id="7" name="Text Placeholder 6"/>
          <p:cNvSpPr>
            <a:spLocks noGrp="1"/>
          </p:cNvSpPr>
          <p:nvPr>
            <p:ph type="body" sz="quarter" idx="11"/>
          </p:nvPr>
        </p:nvSpPr>
        <p:spPr>
          <a:xfrm>
            <a:off x="683568" y="4669030"/>
            <a:ext cx="7772400" cy="403200"/>
          </a:xfrm>
        </p:spPr>
        <p:txBody>
          <a:bodyPr>
            <a:normAutofit/>
          </a:bodyPr>
          <a:lstStyle>
            <a:lvl1pPr marL="109728" indent="0" algn="ctr">
              <a:buNone/>
              <a:defRPr sz="1800">
                <a:solidFill>
                  <a:schemeClr val="tx1"/>
                </a:solidFill>
              </a:defRPr>
            </a:lvl1pPr>
          </a:lstStyle>
          <a:p>
            <a:pPr lvl="0"/>
            <a:r>
              <a:rPr lang="en-US"/>
              <a:t>Edit Master text styles</a:t>
            </a:r>
          </a:p>
        </p:txBody>
      </p:sp>
    </p:spTree>
    <p:extLst>
      <p:ext uri="{BB962C8B-B14F-4D97-AF65-F5344CB8AC3E}">
        <p14:creationId xmlns:p14="http://schemas.microsoft.com/office/powerpoint/2010/main" val="2064258621"/>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AF211CD9-F52B-4DD4-B09B-C344B14EBCD1}" type="datetimeFigureOut">
              <a:rPr lang="en-GB"/>
              <a:pPr>
                <a:defRPr/>
              </a:pPr>
              <a:t>02/09/2025</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D9765AED-8E2C-4BEC-8743-13FB122DF86E}"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2D718DF0-E775-4EFC-A578-79E3FABCDBE6}" type="datetimeFigureOut">
              <a:rPr lang="en-GB"/>
              <a:pPr>
                <a:defRPr/>
              </a:pPr>
              <a:t>02/09/2025</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56C213E-374C-477B-83E9-17D1E63F8032}"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fld id="{2FE57F69-B889-49FD-AB4D-D66458D5AB85}" type="datetimeFigureOut">
              <a:rPr lang="en-GB"/>
              <a:pPr>
                <a:defRPr/>
              </a:pPr>
              <a:t>02/09/2025</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F1D681B4-F6E6-4FEB-A339-CAF08A3DE60A}"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fld id="{DF41C6A7-645D-4373-B9E8-749E71DFDEB0}" type="datetimeFigureOut">
              <a:rPr lang="en-GB"/>
              <a:pPr>
                <a:defRPr/>
              </a:pPr>
              <a:t>02/09/2025</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55718216-4895-41BC-B8DE-99B93E76E88F}"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D601FDBD-5704-4EE3-9568-4F97E6F25F77}" type="datetimeFigureOut">
              <a:rPr lang="en-GB"/>
              <a:pPr>
                <a:defRPr/>
              </a:pPr>
              <a:t>02/09/2025</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43F5B04E-1AE5-4355-BB33-CD7C2ABB37C8}"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AB923CD-0FD4-4978-919C-2984ACD02B54}" type="datetimeFigureOut">
              <a:rPr lang="en-GB"/>
              <a:pPr>
                <a:defRPr/>
              </a:pPr>
              <a:t>02/09/2025</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68D71FA2-F977-4336-A014-7966480906EC}"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5291A3F3-A127-4128-9479-CABC2F9B51E2}" type="datetimeFigureOut">
              <a:rPr lang="en-GB"/>
              <a:pPr>
                <a:defRPr/>
              </a:pPr>
              <a:t>02/09/2025</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2B3AA527-935B-4A45-B181-396828328620}"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AFC794A-4F49-44E0-AEFA-150E76D3F916}" type="datetimeFigureOut">
              <a:rPr lang="en-GB"/>
              <a:pPr>
                <a:defRPr/>
              </a:pPr>
              <a:t>02/09/2025</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1E2DD8BD-059B-4FC1-BA8C-8DDFC239B45C}"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5ABCE04-BC3E-41F9-BD94-0C99C2B1C898}" type="datetimeFigureOut">
              <a:rPr lang="en-GB"/>
              <a:pPr>
                <a:defRPr/>
              </a:pPr>
              <a:t>02/09/2025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8129B9E4-F805-4239-AB50-9428223835E9}"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uk/url?sa=i&amp;rct=j&amp;q=&amp;esrc=s&amp;frm=1&amp;source=images&amp;cd=&amp;cad=rja&amp;docid=hQ4WA7Q5hmygWM&amp;tbnid=58ajW3Ou9IHCsM:&amp;ved=0CAUQjRw&amp;url=http://www.fanpop.com/clubs/pencils/images/22186659/title/colored-pencils&amp;ei=KdA1Utn5EJLy7AaLiYCoDw&amp;bvm=bv.52164340,d.ZGU&amp;psig=AFQjCNHb_ASLkc-6kuPEdIASb9AYk8h7Sw&amp;ust=1379344726272507"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uk/url?sa=i&amp;rct=j&amp;q=&amp;esrc=s&amp;frm=1&amp;source=images&amp;cd=&amp;cad=rja&amp;docid=hQ4WA7Q5hmygWM&amp;tbnid=58ajW3Ou9IHCsM:&amp;ved=0CAUQjRw&amp;url=http://www.fanpop.com/clubs/pencils/images/22186659/title/colored-pencils&amp;ei=KdA1Utn5EJLy7AaLiYCoDw&amp;bvm=bv.52164340,d.ZGU&amp;psig=AFQjCNHb_ASLkc-6kuPEdIASb9AYk8h7Sw&amp;ust=1379344726272507"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uk/url?sa=i&amp;rct=j&amp;q=&amp;esrc=s&amp;frm=1&amp;source=images&amp;cd=&amp;cad=rja&amp;docid=hQ4WA7Q5hmygWM&amp;tbnid=58ajW3Ou9IHCsM:&amp;ved=0CAUQjRw&amp;url=http://www.fanpop.com/clubs/pencils/images/22186659/title/colored-pencils&amp;ei=KdA1Utn5EJLy7AaLiYCoDw&amp;bvm=bv.52164340,d.ZGU&amp;psig=AFQjCNHb_ASLkc-6kuPEdIASb9AYk8h7Sw&amp;ust=1379344726272507"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uk/url?sa=i&amp;rct=j&amp;q=&amp;esrc=s&amp;frm=1&amp;source=images&amp;cd=&amp;cad=rja&amp;docid=hQ4WA7Q5hmygWM&amp;tbnid=58ajW3Ou9IHCsM:&amp;ved=0CAUQjRw&amp;url=http://www.fanpop.com/clubs/pencils/images/22186659/title/colored-pencils&amp;ei=KdA1Utn5EJLy7AaLiYCoDw&amp;bvm=bv.52164340,d.ZGU&amp;psig=AFQjCNHb_ASLkc-6kuPEdIASb9AYk8h7Sw&amp;ust=1379344726272507"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uk/url?sa=i&amp;rct=j&amp;q=&amp;esrc=s&amp;frm=1&amp;source=images&amp;cd=&amp;cad=rja&amp;docid=hQ4WA7Q5hmygWM&amp;tbnid=58ajW3Ou9IHCsM:&amp;ved=0CAUQjRw&amp;url=http://www.fanpop.com/clubs/pencils/images/22186659/title/colored-pencils&amp;ei=KdA1Utn5EJLy7AaLiYCoDw&amp;bvm=bv.52164340,d.ZGU&amp;psig=AFQjCNHb_ASLkc-6kuPEdIASb9AYk8h7Sw&amp;ust=1379344726272507"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uk/url?sa=i&amp;rct=j&amp;q=&amp;esrc=s&amp;frm=1&amp;source=images&amp;cd=&amp;cad=rja&amp;docid=hQ4WA7Q5hmygWM&amp;tbnid=58ajW3Ou9IHCsM:&amp;ved=0CAUQjRw&amp;url=http://www.fanpop.com/clubs/pencils/images/22186659/title/colored-pencils&amp;ei=KdA1Utn5EJLy7AaLiYCoDw&amp;bvm=bv.52164340,d.ZGU&amp;psig=AFQjCNHb_ASLkc-6kuPEdIASb9AYk8h7Sw&amp;ust=1379344726272507"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uk/url?sa=i&amp;rct=j&amp;q=&amp;esrc=s&amp;frm=1&amp;source=images&amp;cd=&amp;cad=rja&amp;docid=hQ4WA7Q5hmygWM&amp;tbnid=58ajW3Ou9IHCsM:&amp;ved=0CAUQjRw&amp;url=http://www.fanpop.com/clubs/pencils/images/22186659/title/colored-pencils&amp;ei=KdA1Utn5EJLy7AaLiYCoDw&amp;bvm=bv.52164340,d.ZGU&amp;psig=AFQjCNHb_ASLkc-6kuPEdIASb9AYk8h7Sw&amp;ust=1379344726272507"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uk/url?sa=i&amp;rct=j&amp;q=&amp;esrc=s&amp;frm=1&amp;source=images&amp;cd=&amp;cad=rja&amp;docid=hQ4WA7Q5hmygWM&amp;tbnid=58ajW3Ou9IHCsM:&amp;ved=0CAUQjRw&amp;url=http://www.fanpop.com/clubs/pencils/images/22186659/title/colored-pencils&amp;ei=KdA1Utn5EJLy7AaLiYCoDw&amp;bvm=bv.52164340,d.ZGU&amp;psig=AFQjCNHb_ASLkc-6kuPEdIASb9AYk8h7Sw&amp;ust=1379344726272507"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uk/url?sa=i&amp;rct=j&amp;q=&amp;esrc=s&amp;frm=1&amp;source=images&amp;cd=&amp;cad=rja&amp;docid=hQ4WA7Q5hmygWM&amp;tbnid=58ajW3Ou9IHCsM:&amp;ved=0CAUQjRw&amp;url=http://www.fanpop.com/clubs/pencils/images/22186659/title/colored-pencils&amp;ei=KdA1Utn5EJLy7AaLiYCoDw&amp;bvm=bv.52164340,d.ZGU&amp;psig=AFQjCNHb_ASLkc-6kuPEdIASb9AYk8h7Sw&amp;ust=1379344726272507"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hyperlink" Target="http://www.google.co.uk/url?sa=i&amp;rct=j&amp;q=&amp;esrc=s&amp;frm=1&amp;source=images&amp;cd=&amp;cad=rja&amp;docid=hQ4WA7Q5hmygWM&amp;tbnid=58ajW3Ou9IHCsM:&amp;ved=0CAUQjRw&amp;url=http://www.fanpop.com/clubs/pencils/images/22186659/title/colored-pencils&amp;ei=KdA1Utn5EJLy7AaLiYCoDw&amp;bvm=bv.52164340,d.ZGU&amp;psig=AFQjCNHb_ASLkc-6kuPEdIASb9AYk8h7Sw&amp;ust=1379344726272507" TargetMode="External"/><Relationship Id="rId2" Type="http://schemas.openxmlformats.org/officeDocument/2006/relationships/hyperlink" Target="mailto:ngleeson163@c2kni.net" TargetMode="Externa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google.co.uk/url?sa=i&amp;rct=j&amp;q=&amp;esrc=s&amp;frm=1&amp;source=images&amp;cd=&amp;cad=rja&amp;docid=hQ4WA7Q5hmygWM&amp;tbnid=58ajW3Ou9IHCsM:&amp;ved=0CAUQjRw&amp;url=http://www.fanpop.com/clubs/pencils/images/22186659/title/colored-pencils&amp;ei=KdA1Utn5EJLy7AaLiYCoDw&amp;bvm=bv.52164340,d.ZGU&amp;psig=AFQjCNHb_ASLkc-6kuPEdIASb9AYk8h7Sw&amp;ust=1379344726272507"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www.rosettaps.co.uk/" TargetMode="Externa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uk/url?sa=i&amp;rct=j&amp;q=&amp;esrc=s&amp;frm=1&amp;source=images&amp;cd=&amp;cad=rja&amp;docid=hQ4WA7Q5hmygWM&amp;tbnid=58ajW3Ou9IHCsM:&amp;ved=0CAUQjRw&amp;url=http://www.fanpop.com/clubs/pencils/images/22186659/title/colored-pencils&amp;ei=KdA1Utn5EJLy7AaLiYCoDw&amp;bvm=bv.52164340,d.ZGU&amp;psig=AFQjCNHb_ASLkc-6kuPEdIASb9AYk8h7Sw&amp;ust=1379344726272507"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uk/url?sa=i&amp;rct=j&amp;q=&amp;esrc=s&amp;frm=1&amp;source=images&amp;cd=&amp;cad=rja&amp;docid=hQ4WA7Q5hmygWM&amp;tbnid=58ajW3Ou9IHCsM:&amp;ved=0CAUQjRw&amp;url=http://www.fanpop.com/clubs/pencils/images/22186659/title/colored-pencils&amp;ei=KdA1Utn5EJLy7AaLiYCoDw&amp;bvm=bv.52164340,d.ZGU&amp;psig=AFQjCNHb_ASLkc-6kuPEdIASb9AYk8h7Sw&amp;ust=1379344726272507"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uk/url?sa=i&amp;rct=j&amp;q=&amp;esrc=s&amp;frm=1&amp;source=images&amp;cd=&amp;cad=rja&amp;docid=hQ4WA7Q5hmygWM&amp;tbnid=58ajW3Ou9IHCsM:&amp;ved=0CAUQjRw&amp;url=http://www.fanpop.com/clubs/pencils/images/22186659/title/colored-pencils&amp;ei=KdA1Utn5EJLy7AaLiYCoDw&amp;bvm=bv.52164340,d.ZGU&amp;psig=AFQjCNHb_ASLkc-6kuPEdIASb9AYk8h7Sw&amp;ust=1379344726272507"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uk/url?sa=i&amp;rct=j&amp;q=&amp;esrc=s&amp;frm=1&amp;source=images&amp;cd=&amp;cad=rja&amp;docid=hQ4WA7Q5hmygWM&amp;tbnid=58ajW3Ou9IHCsM:&amp;ved=0CAUQjRw&amp;url=http://www.fanpop.com/clubs/pencils/images/22186659/title/colored-pencils&amp;ei=KdA1Utn5EJLy7AaLiYCoDw&amp;bvm=bv.52164340,d.ZGU&amp;psig=AFQjCNHb_ASLkc-6kuPEdIASb9AYk8h7Sw&amp;ust=1379344726272507"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uk/url?sa=i&amp;rct=j&amp;q=&amp;esrc=s&amp;frm=1&amp;source=images&amp;cd=&amp;cad=rja&amp;docid=hQ4WA7Q5hmygWM&amp;tbnid=58ajW3Ou9IHCsM:&amp;ved=0CAUQjRw&amp;url=http://www.fanpop.com/clubs/pencils/images/22186659/title/colored-pencils&amp;ei=KdA1Utn5EJLy7AaLiYCoDw&amp;bvm=bv.52164340,d.ZGU&amp;psig=AFQjCNHb_ASLkc-6kuPEdIASb9AYk8h7Sw&amp;ust=1379344726272507"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1844675"/>
            <a:ext cx="9144000" cy="3024188"/>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4339" name="TextBox 4"/>
          <p:cNvSpPr txBox="1">
            <a:spLocks noChangeArrowheads="1"/>
          </p:cNvSpPr>
          <p:nvPr/>
        </p:nvSpPr>
        <p:spPr bwMode="auto">
          <a:xfrm>
            <a:off x="107504" y="1916832"/>
            <a:ext cx="9144000" cy="2923877"/>
          </a:xfrm>
          <a:prstGeom prst="rect">
            <a:avLst/>
          </a:prstGeom>
          <a:noFill/>
          <a:ln w="9525">
            <a:noFill/>
            <a:miter lim="800000"/>
            <a:headEnd/>
            <a:tailEnd/>
          </a:ln>
        </p:spPr>
        <p:txBody>
          <a:bodyPr>
            <a:spAutoFit/>
          </a:bodyPr>
          <a:lstStyle/>
          <a:p>
            <a:pPr algn="ctr"/>
            <a:r>
              <a:rPr lang="en-GB" sz="7200" b="1" dirty="0">
                <a:solidFill>
                  <a:srgbClr val="0070C0"/>
                </a:solidFill>
                <a:latin typeface="Comic Sans MS" pitchFamily="66" charset="0"/>
              </a:rPr>
              <a:t>Welcome to Rosetta</a:t>
            </a:r>
          </a:p>
          <a:p>
            <a:endParaRPr lang="en-GB" sz="4000" dirty="0">
              <a:latin typeface="Comic Sans MS" pitchFamily="66"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xfrm>
            <a:off x="457200" y="4489"/>
            <a:ext cx="8229600" cy="1066800"/>
          </a:xfrm>
        </p:spPr>
        <p:txBody>
          <a:bodyPr/>
          <a:lstStyle/>
          <a:p>
            <a:pPr eaLnBrk="1" hangingPunct="1"/>
            <a:r>
              <a:rPr lang="en-GB" sz="5400" b="1" i="1" dirty="0">
                <a:solidFill>
                  <a:srgbClr val="00B050"/>
                </a:solidFill>
                <a:latin typeface="Comic Sans MS" pitchFamily="66" charset="0"/>
              </a:rPr>
              <a:t>Curriculum </a:t>
            </a:r>
          </a:p>
        </p:txBody>
      </p:sp>
      <p:sp>
        <p:nvSpPr>
          <p:cNvPr id="19458" name="Content Placeholder 2"/>
          <p:cNvSpPr>
            <a:spLocks noGrp="1"/>
          </p:cNvSpPr>
          <p:nvPr>
            <p:ph idx="1"/>
          </p:nvPr>
        </p:nvSpPr>
        <p:spPr>
          <a:xfrm>
            <a:off x="129667" y="1034442"/>
            <a:ext cx="8884666" cy="4525962"/>
          </a:xfrm>
        </p:spPr>
        <p:txBody>
          <a:bodyPr/>
          <a:lstStyle/>
          <a:p>
            <a:pPr marL="0" indent="0">
              <a:lnSpc>
                <a:spcPct val="115000"/>
              </a:lnSpc>
              <a:buNone/>
            </a:pPr>
            <a:r>
              <a:rPr lang="en-GB" sz="2800" b="1" dirty="0">
                <a:solidFill>
                  <a:srgbClr val="0070C0"/>
                </a:solidFill>
                <a:latin typeface="Comic Sans MS" pitchFamily="66" charset="0"/>
              </a:rPr>
              <a:t>		             ICT</a:t>
            </a:r>
            <a:endParaRPr lang="en-GB" sz="1800" dirty="0">
              <a:effectLst/>
              <a:latin typeface="Times New Roman" panose="02020603050405020304" pitchFamily="18" charset="0"/>
              <a:ea typeface="Times New Roman" panose="02020603050405020304" pitchFamily="18" charset="0"/>
            </a:endParaRPr>
          </a:p>
          <a:p>
            <a:pPr marL="0" indent="0">
              <a:lnSpc>
                <a:spcPct val="107000"/>
              </a:lnSpc>
              <a:spcAft>
                <a:spcPts val="800"/>
              </a:spcAft>
              <a:buNone/>
            </a:pPr>
            <a:r>
              <a:rPr lang="en-GB" sz="1800" dirty="0">
                <a:effectLst/>
                <a:latin typeface="Calibri" panose="020F0502020204030204" pitchFamily="34" charset="0"/>
                <a:ea typeface="Calibri" panose="020F0502020204030204" pitchFamily="34" charset="0"/>
                <a:cs typeface="Times New Roman" panose="02020603050405020304" pitchFamily="18" charset="0"/>
              </a:rPr>
              <a:t>ICT will be taught using individual laptops, i-Pads, programmable toys or whole class teaching using the Interactive Whiteboard.</a:t>
            </a:r>
          </a:p>
          <a:p>
            <a:pPr marL="0" indent="0">
              <a:lnSpc>
                <a:spcPct val="107000"/>
              </a:lnSpc>
              <a:spcAft>
                <a:spcPts val="800"/>
              </a:spcAft>
              <a:buNone/>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following areas of digital learning will be promoted:</a:t>
            </a:r>
          </a:p>
          <a:p>
            <a:pPr marL="342900" lvl="0" indent="-342900">
              <a:lnSpc>
                <a:spcPct val="115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Coding</a:t>
            </a:r>
          </a:p>
          <a:p>
            <a:pPr marL="342900" lvl="0" indent="-342900">
              <a:lnSpc>
                <a:spcPct val="115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Art and design</a:t>
            </a:r>
          </a:p>
          <a:p>
            <a:pPr marL="342900" lvl="0" indent="-342900">
              <a:lnSpc>
                <a:spcPct val="115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Audio</a:t>
            </a:r>
          </a:p>
          <a:p>
            <a:pPr marL="342900" lvl="0" indent="-342900">
              <a:lnSpc>
                <a:spcPct val="115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Storytelling/film and animation</a:t>
            </a:r>
          </a:p>
          <a:p>
            <a:pPr marL="342900" lvl="0" indent="-342900">
              <a:lnSpc>
                <a:spcPct val="115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Presenting</a:t>
            </a:r>
          </a:p>
          <a:p>
            <a:pPr marL="342900" lvl="0" indent="-342900">
              <a:lnSpc>
                <a:spcPct val="115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Publishing</a:t>
            </a:r>
          </a:p>
          <a:p>
            <a:pPr marL="342900" lvl="0" indent="-342900">
              <a:lnSpc>
                <a:spcPct val="115000"/>
              </a:lnSpc>
              <a:spcAft>
                <a:spcPts val="10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Managing data</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GB"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requirements for Using ICT in the Levels of Progression are set out in the 5 “E’s” under the headings Explore, Express, Exchange, Evaluate and Exhibit.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GB" sz="1800" b="1" dirty="0">
                <a:solidFill>
                  <a:srgbClr val="0070C0"/>
                </a:solidFill>
                <a:latin typeface="Comic Sans MS" pitchFamily="66"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9459" name="Picture 4" descr="http://images4.fanpop.com/image/photos/22100000/Colored-pencils-pencils-22186659-1600-1200.jpg">
            <a:hlinkClick r:id="rId2"/>
          </p:cNvPr>
          <p:cNvPicPr>
            <a:picLocks noChangeAspect="1" noChangeArrowheads="1"/>
          </p:cNvPicPr>
          <p:nvPr/>
        </p:nvPicPr>
        <p:blipFill>
          <a:blip r:embed="rId3"/>
          <a:srcRect/>
          <a:stretch>
            <a:fillRect/>
          </a:stretch>
        </p:blipFill>
        <p:spPr bwMode="auto">
          <a:xfrm rot="-2496801">
            <a:off x="7365223" y="3423211"/>
            <a:ext cx="1961753" cy="1784312"/>
          </a:xfrm>
          <a:prstGeom prst="rect">
            <a:avLst/>
          </a:prstGeom>
          <a:noFill/>
          <a:ln w="9525">
            <a:noFill/>
            <a:miter lim="800000"/>
            <a:headEnd/>
            <a:tailEnd/>
          </a:ln>
        </p:spPr>
      </p:pic>
    </p:spTree>
    <p:extLst>
      <p:ext uri="{BB962C8B-B14F-4D97-AF65-F5344CB8AC3E}">
        <p14:creationId xmlns:p14="http://schemas.microsoft.com/office/powerpoint/2010/main" val="12235779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xfrm>
            <a:off x="457200" y="4489"/>
            <a:ext cx="8229600" cy="1066800"/>
          </a:xfrm>
        </p:spPr>
        <p:txBody>
          <a:bodyPr/>
          <a:lstStyle/>
          <a:p>
            <a:pPr eaLnBrk="1" hangingPunct="1"/>
            <a:r>
              <a:rPr lang="en-GB" sz="5400" b="1" i="1" dirty="0">
                <a:solidFill>
                  <a:srgbClr val="00B050"/>
                </a:solidFill>
                <a:latin typeface="Comic Sans MS" pitchFamily="66" charset="0"/>
              </a:rPr>
              <a:t>Curriculum </a:t>
            </a:r>
          </a:p>
        </p:txBody>
      </p:sp>
      <p:sp>
        <p:nvSpPr>
          <p:cNvPr id="19458" name="Content Placeholder 2"/>
          <p:cNvSpPr>
            <a:spLocks noGrp="1"/>
          </p:cNvSpPr>
          <p:nvPr>
            <p:ph idx="1"/>
          </p:nvPr>
        </p:nvSpPr>
        <p:spPr>
          <a:xfrm>
            <a:off x="129667" y="1034442"/>
            <a:ext cx="8884666" cy="4525962"/>
          </a:xfrm>
        </p:spPr>
        <p:txBody>
          <a:bodyPr/>
          <a:lstStyle/>
          <a:p>
            <a:pPr marL="0" indent="0">
              <a:lnSpc>
                <a:spcPct val="115000"/>
              </a:lnSpc>
              <a:buNone/>
            </a:pPr>
            <a:r>
              <a:rPr lang="en-GB" sz="2800" b="1" dirty="0">
                <a:solidFill>
                  <a:srgbClr val="0070C0"/>
                </a:solidFill>
                <a:latin typeface="Comic Sans MS" pitchFamily="66" charset="0"/>
              </a:rPr>
              <a:t>		             P.E.</a:t>
            </a:r>
          </a:p>
          <a:p>
            <a:pPr marL="342900" lvl="0" indent="-342900">
              <a:lnSpc>
                <a:spcPct val="115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P2’s P.E. days are Tuesday and Friday.</a:t>
            </a:r>
          </a:p>
          <a:p>
            <a:pPr marL="0" lvl="0" indent="0">
              <a:lnSpc>
                <a:spcPct val="115000"/>
              </a:lnSpc>
              <a:buNone/>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Please bring a suitable pair of trainers/plimsolls in a bag that can be always left in school.</a:t>
            </a:r>
          </a:p>
          <a:p>
            <a:pPr marL="0" lvl="0" indent="0">
              <a:lnSpc>
                <a:spcPct val="115000"/>
              </a:lnSpc>
              <a:buNone/>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r>
              <a:rPr lang="en-GB" sz="1800" dirty="0">
                <a:latin typeface="Calibri" panose="020F0502020204030204" pitchFamily="34" charset="0"/>
                <a:ea typeface="Calibri" panose="020F0502020204030204" pitchFamily="34" charset="0"/>
                <a:cs typeface="Calibri" panose="020F0502020204030204" pitchFamily="34" charset="0"/>
              </a:rPr>
              <a:t>When possible, P.E. lessons will take place outdoors however we will have access to St John’s hall for poorer weather.</a:t>
            </a:r>
            <a:endParaRPr lang="en-GB" sz="1800" dirty="0">
              <a:effectLst/>
              <a:latin typeface="Times New Roman" panose="02020603050405020304" pitchFamily="18" charset="0"/>
              <a:ea typeface="Times New Roman" panose="02020603050405020304" pitchFamily="18" charset="0"/>
            </a:endParaRPr>
          </a:p>
          <a:p>
            <a:pPr marL="0" indent="0">
              <a:lnSpc>
                <a:spcPct val="107000"/>
              </a:lnSpc>
              <a:spcAft>
                <a:spcPts val="800"/>
              </a:spcAft>
              <a:buNone/>
            </a:pPr>
            <a:r>
              <a:rPr lang="en-GB" sz="1800" b="1" dirty="0">
                <a:solidFill>
                  <a:srgbClr val="0070C0"/>
                </a:solidFill>
                <a:latin typeface="Comic Sans MS" pitchFamily="66"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9459" name="Picture 4" descr="http://images4.fanpop.com/image/photos/22100000/Colored-pencils-pencils-22186659-1600-1200.jpg">
            <a:hlinkClick r:id="rId2"/>
          </p:cNvPr>
          <p:cNvPicPr>
            <a:picLocks noChangeAspect="1" noChangeArrowheads="1"/>
          </p:cNvPicPr>
          <p:nvPr/>
        </p:nvPicPr>
        <p:blipFill>
          <a:blip r:embed="rId3"/>
          <a:srcRect/>
          <a:stretch>
            <a:fillRect/>
          </a:stretch>
        </p:blipFill>
        <p:spPr bwMode="auto">
          <a:xfrm rot="-2496801">
            <a:off x="6933175" y="4719355"/>
            <a:ext cx="1961753" cy="1784312"/>
          </a:xfrm>
          <a:prstGeom prst="rect">
            <a:avLst/>
          </a:prstGeom>
          <a:noFill/>
          <a:ln w="9525">
            <a:noFill/>
            <a:miter lim="800000"/>
            <a:headEnd/>
            <a:tailEnd/>
          </a:ln>
        </p:spPr>
      </p:pic>
    </p:spTree>
    <p:extLst>
      <p:ext uri="{BB962C8B-B14F-4D97-AF65-F5344CB8AC3E}">
        <p14:creationId xmlns:p14="http://schemas.microsoft.com/office/powerpoint/2010/main" val="4643606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395536" y="0"/>
            <a:ext cx="8229600" cy="1143000"/>
          </a:xfrm>
        </p:spPr>
        <p:txBody>
          <a:bodyPr/>
          <a:lstStyle/>
          <a:p>
            <a:pPr eaLnBrk="1" hangingPunct="1"/>
            <a:r>
              <a:rPr lang="en-GB" sz="5400" b="1" i="1" dirty="0">
                <a:solidFill>
                  <a:srgbClr val="00B050"/>
                </a:solidFill>
                <a:latin typeface="Comic Sans MS" pitchFamily="66" charset="0"/>
              </a:rPr>
              <a:t>Curriculum </a:t>
            </a:r>
          </a:p>
        </p:txBody>
      </p:sp>
      <p:sp>
        <p:nvSpPr>
          <p:cNvPr id="20482" name="Content Placeholder 2"/>
          <p:cNvSpPr>
            <a:spLocks noGrp="1"/>
          </p:cNvSpPr>
          <p:nvPr>
            <p:ph idx="1"/>
          </p:nvPr>
        </p:nvSpPr>
        <p:spPr>
          <a:xfrm>
            <a:off x="218000" y="1143000"/>
            <a:ext cx="8229600" cy="4734272"/>
          </a:xfrm>
        </p:spPr>
        <p:txBody>
          <a:bodyPr/>
          <a:lstStyle/>
          <a:p>
            <a:pPr marL="0" indent="0" eaLnBrk="1" hangingPunct="1">
              <a:lnSpc>
                <a:spcPct val="80000"/>
              </a:lnSpc>
              <a:buNone/>
            </a:pPr>
            <a:r>
              <a:rPr lang="en-GB" sz="1800" dirty="0">
                <a:latin typeface="Calibri" panose="020F0502020204030204" pitchFamily="34" charset="0"/>
                <a:cs typeface="Calibri" panose="020F0502020204030204" pitchFamily="34" charset="0"/>
              </a:rPr>
              <a:t>      </a:t>
            </a:r>
            <a:r>
              <a:rPr lang="en-GB" sz="2800" b="1" dirty="0">
                <a:solidFill>
                  <a:srgbClr val="0070C0"/>
                </a:solidFill>
                <a:latin typeface="Comic Sans MS" pitchFamily="66" charset="0"/>
              </a:rPr>
              <a:t>                    Marking</a:t>
            </a:r>
          </a:p>
          <a:p>
            <a:pPr marL="0" indent="0" eaLnBrk="1" hangingPunct="1">
              <a:lnSpc>
                <a:spcPct val="80000"/>
              </a:lnSpc>
              <a:buNone/>
            </a:pPr>
            <a:endParaRPr lang="en-GB" sz="1800" dirty="0">
              <a:latin typeface="Calibri" panose="020F0502020204030204" pitchFamily="34" charset="0"/>
              <a:cs typeface="Calibri" panose="020F0502020204030204" pitchFamily="34" charset="0"/>
            </a:endParaRPr>
          </a:p>
          <a:p>
            <a:pPr eaLnBrk="1" hangingPunct="1">
              <a:lnSpc>
                <a:spcPct val="80000"/>
              </a:lnSpc>
            </a:pPr>
            <a:r>
              <a:rPr lang="en-GB" sz="1800" dirty="0">
                <a:latin typeface="Calibri" panose="020F0502020204030204" pitchFamily="34" charset="0"/>
                <a:cs typeface="Calibri" panose="020F0502020204030204" pitchFamily="34" charset="0"/>
              </a:rPr>
              <a:t>The school continues to use the marking policy that follows a traffic light system of achievement;</a:t>
            </a:r>
          </a:p>
          <a:p>
            <a:pPr eaLnBrk="1" hangingPunct="1">
              <a:lnSpc>
                <a:spcPct val="80000"/>
              </a:lnSpc>
            </a:pPr>
            <a:r>
              <a:rPr lang="en-GB" sz="1800" dirty="0">
                <a:solidFill>
                  <a:srgbClr val="00B050"/>
                </a:solidFill>
                <a:latin typeface="Calibri" panose="020F0502020204030204" pitchFamily="34" charset="0"/>
                <a:cs typeface="Calibri" panose="020F0502020204030204" pitchFamily="34" charset="0"/>
              </a:rPr>
              <a:t>Green</a:t>
            </a:r>
            <a:r>
              <a:rPr lang="en-GB" sz="1800" dirty="0">
                <a:latin typeface="Calibri" panose="020F0502020204030204" pitchFamily="34" charset="0"/>
                <a:cs typeface="Calibri" panose="020F0502020204030204" pitchFamily="34" charset="0"/>
              </a:rPr>
              <a:t> – children have successfully achieved the learning intention</a:t>
            </a:r>
          </a:p>
          <a:p>
            <a:pPr eaLnBrk="1" hangingPunct="1">
              <a:lnSpc>
                <a:spcPct val="80000"/>
              </a:lnSpc>
            </a:pPr>
            <a:r>
              <a:rPr lang="en-GB" sz="1800" dirty="0">
                <a:solidFill>
                  <a:srgbClr val="FFC000"/>
                </a:solidFill>
                <a:latin typeface="Calibri" panose="020F0502020204030204" pitchFamily="34" charset="0"/>
                <a:cs typeface="Calibri" panose="020F0502020204030204" pitchFamily="34" charset="0"/>
              </a:rPr>
              <a:t>Yellow</a:t>
            </a:r>
            <a:r>
              <a:rPr lang="en-GB" sz="1800" dirty="0">
                <a:latin typeface="Calibri" panose="020F0502020204030204" pitchFamily="34" charset="0"/>
                <a:cs typeface="Calibri" panose="020F0502020204030204" pitchFamily="34" charset="0"/>
              </a:rPr>
              <a:t> – children have almost achieved the learning intention but may require additional help</a:t>
            </a:r>
          </a:p>
          <a:p>
            <a:pPr eaLnBrk="1" hangingPunct="1">
              <a:lnSpc>
                <a:spcPct val="80000"/>
              </a:lnSpc>
            </a:pPr>
            <a:r>
              <a:rPr lang="en-GB" sz="1800" dirty="0">
                <a:solidFill>
                  <a:srgbClr val="FF0000"/>
                </a:solidFill>
                <a:latin typeface="Calibri" panose="020F0502020204030204" pitchFamily="34" charset="0"/>
                <a:cs typeface="Calibri" panose="020F0502020204030204" pitchFamily="34" charset="0"/>
              </a:rPr>
              <a:t>Red  </a:t>
            </a:r>
            <a:r>
              <a:rPr lang="en-GB" sz="1800" dirty="0">
                <a:latin typeface="Calibri" panose="020F0502020204030204" pitchFamily="34" charset="0"/>
                <a:cs typeface="Calibri" panose="020F0502020204030204" pitchFamily="34" charset="0"/>
              </a:rPr>
              <a:t>- children will need more assistance to consolidate learning  </a:t>
            </a:r>
          </a:p>
          <a:p>
            <a:pPr eaLnBrk="1" hangingPunct="1">
              <a:lnSpc>
                <a:spcPct val="80000"/>
              </a:lnSpc>
            </a:pPr>
            <a:r>
              <a:rPr lang="en-GB" sz="1800" dirty="0">
                <a:latin typeface="Calibri" panose="020F0502020204030204" pitchFamily="34" charset="0"/>
                <a:cs typeface="Calibri" panose="020F0502020204030204" pitchFamily="34" charset="0"/>
              </a:rPr>
              <a:t>All areas of the curriculum, including homework, will be marked in this way.</a:t>
            </a:r>
          </a:p>
          <a:p>
            <a:pPr eaLnBrk="1" hangingPunct="1">
              <a:lnSpc>
                <a:spcPct val="80000"/>
              </a:lnSpc>
            </a:pPr>
            <a:r>
              <a:rPr lang="en-GB" sz="1800" dirty="0">
                <a:latin typeface="Calibri" panose="020F0502020204030204" pitchFamily="34" charset="0"/>
                <a:cs typeface="Calibri" panose="020F0502020204030204" pitchFamily="34" charset="0"/>
              </a:rPr>
              <a:t>Children will be asked to rewrite work that we feel has not been completed to the </a:t>
            </a:r>
          </a:p>
          <a:p>
            <a:pPr marL="0" indent="0" eaLnBrk="1" hangingPunct="1">
              <a:lnSpc>
                <a:spcPct val="80000"/>
              </a:lnSpc>
              <a:buNone/>
            </a:pPr>
            <a:r>
              <a:rPr lang="en-GB" sz="1800" dirty="0">
                <a:latin typeface="Calibri" panose="020F0502020204030204" pitchFamily="34" charset="0"/>
                <a:cs typeface="Calibri" panose="020F0502020204030204" pitchFamily="34" charset="0"/>
              </a:rPr>
              <a:t>       best of their ability.</a:t>
            </a:r>
          </a:p>
          <a:p>
            <a:pPr marL="0" indent="0" eaLnBrk="1" hangingPunct="1">
              <a:lnSpc>
                <a:spcPct val="80000"/>
              </a:lnSpc>
              <a:buNone/>
            </a:pPr>
            <a:endParaRPr lang="en-GB" sz="1800" dirty="0">
              <a:latin typeface="Calibri" panose="020F0502020204030204" pitchFamily="34" charset="0"/>
              <a:cs typeface="Calibri" panose="020F0502020204030204" pitchFamily="34" charset="0"/>
            </a:endParaRPr>
          </a:p>
          <a:p>
            <a:pPr marL="0" indent="0" eaLnBrk="1" hangingPunct="1">
              <a:lnSpc>
                <a:spcPct val="80000"/>
              </a:lnSpc>
              <a:buNone/>
            </a:pPr>
            <a:r>
              <a:rPr lang="en-GB" sz="1800" dirty="0">
                <a:effectLst/>
                <a:latin typeface="Calibri" panose="020F0502020204030204" pitchFamily="34" charset="0"/>
                <a:ea typeface="Calibri" panose="020F0502020204030204" pitchFamily="34" charset="0"/>
                <a:cs typeface="Times New Roman" panose="02020603050405020304" pitchFamily="18" charset="0"/>
              </a:rPr>
              <a:t>      Effort and presentation is assessed separately to attainment.</a:t>
            </a:r>
          </a:p>
          <a:p>
            <a:pPr marL="0" indent="0" eaLnBrk="1" hangingPunct="1">
              <a:lnSpc>
                <a:spcPct val="80000"/>
              </a:lnSpc>
              <a:buNone/>
            </a:pPr>
            <a:endParaRPr lang="en-GB" sz="1800" dirty="0">
              <a:latin typeface="Calibri" panose="020F0502020204030204" pitchFamily="34" charset="0"/>
              <a:cs typeface="Calibri" panose="020F0502020204030204" pitchFamily="34" charset="0"/>
            </a:endParaRPr>
          </a:p>
          <a:p>
            <a:pPr marL="0" indent="0" eaLnBrk="1" hangingPunct="1">
              <a:lnSpc>
                <a:spcPct val="80000"/>
              </a:lnSpc>
              <a:buNone/>
            </a:pPr>
            <a:endParaRPr lang="en-GB" sz="1800" dirty="0">
              <a:latin typeface="Calibri" panose="020F0502020204030204" pitchFamily="34" charset="0"/>
              <a:cs typeface="Calibri" panose="020F0502020204030204" pitchFamily="34" charset="0"/>
            </a:endParaRPr>
          </a:p>
        </p:txBody>
      </p:sp>
      <p:pic>
        <p:nvPicPr>
          <p:cNvPr id="20483" name="Picture 4" descr="http://images4.fanpop.com/image/photos/22100000/Colored-pencils-pencils-22186659-1600-1200.jpg">
            <a:hlinkClick r:id="rId2"/>
          </p:cNvPr>
          <p:cNvPicPr>
            <a:picLocks noChangeAspect="1" noChangeArrowheads="1"/>
          </p:cNvPicPr>
          <p:nvPr/>
        </p:nvPicPr>
        <p:blipFill>
          <a:blip r:embed="rId3"/>
          <a:srcRect/>
          <a:stretch>
            <a:fillRect/>
          </a:stretch>
        </p:blipFill>
        <p:spPr bwMode="auto">
          <a:xfrm rot="-2496801">
            <a:off x="7432644" y="5183214"/>
            <a:ext cx="1526157" cy="1388116"/>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395536" y="0"/>
            <a:ext cx="8229600" cy="1143000"/>
          </a:xfrm>
        </p:spPr>
        <p:txBody>
          <a:bodyPr/>
          <a:lstStyle/>
          <a:p>
            <a:pPr eaLnBrk="1" hangingPunct="1"/>
            <a:r>
              <a:rPr lang="en-GB" sz="5400" b="1" i="1" dirty="0">
                <a:solidFill>
                  <a:srgbClr val="00B050"/>
                </a:solidFill>
                <a:latin typeface="Comic Sans MS" pitchFamily="66" charset="0"/>
              </a:rPr>
              <a:t>Curriculum </a:t>
            </a:r>
          </a:p>
        </p:txBody>
      </p:sp>
      <p:sp>
        <p:nvSpPr>
          <p:cNvPr id="20482" name="Content Placeholder 2"/>
          <p:cNvSpPr>
            <a:spLocks noGrp="1"/>
          </p:cNvSpPr>
          <p:nvPr>
            <p:ph idx="1"/>
          </p:nvPr>
        </p:nvSpPr>
        <p:spPr>
          <a:xfrm>
            <a:off x="218000" y="1143000"/>
            <a:ext cx="8229600" cy="4734272"/>
          </a:xfrm>
        </p:spPr>
        <p:txBody>
          <a:bodyPr/>
          <a:lstStyle/>
          <a:p>
            <a:pPr marL="0" indent="0" eaLnBrk="1" hangingPunct="1">
              <a:lnSpc>
                <a:spcPct val="80000"/>
              </a:lnSpc>
              <a:buNone/>
            </a:pPr>
            <a:r>
              <a:rPr lang="en-GB" sz="1800" dirty="0">
                <a:latin typeface="Calibri" panose="020F0502020204030204" pitchFamily="34" charset="0"/>
                <a:cs typeface="Calibri" panose="020F0502020204030204" pitchFamily="34" charset="0"/>
              </a:rPr>
              <a:t>      </a:t>
            </a:r>
            <a:r>
              <a:rPr lang="en-GB" sz="2800" b="1" dirty="0">
                <a:solidFill>
                  <a:srgbClr val="0070C0"/>
                </a:solidFill>
                <a:latin typeface="Comic Sans MS" pitchFamily="66" charset="0"/>
              </a:rPr>
              <a:t>                    Assessment</a:t>
            </a:r>
          </a:p>
          <a:p>
            <a:pPr marL="0" indent="0" eaLnBrk="1" hangingPunct="1">
              <a:lnSpc>
                <a:spcPct val="80000"/>
              </a:lnSpc>
              <a:buNone/>
            </a:pPr>
            <a:endParaRPr lang="en-GB" sz="1800" dirty="0">
              <a:latin typeface="Calibri" panose="020F0502020204030204" pitchFamily="34" charset="0"/>
              <a:cs typeface="Calibri" panose="020F0502020204030204" pitchFamily="34"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Children will be continually assessed informally on a daily basis with more formal/standardised tests in term 3.</a:t>
            </a:r>
          </a:p>
          <a:p>
            <a:pPr marL="342900" lvl="0" indent="-342900">
              <a:lnSpc>
                <a:spcPct val="115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Children will be assessed and tracked in all areas of maths and assessed regularly on their retention of phonics and key words.</a:t>
            </a:r>
          </a:p>
          <a:p>
            <a:pPr marL="342900" lvl="0" indent="-342900">
              <a:lnSpc>
                <a:spcPct val="115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P2 - end of year teacher assessments</a:t>
            </a:r>
          </a:p>
          <a:p>
            <a:pPr marL="342900" lvl="0" indent="-342900">
              <a:lnSpc>
                <a:spcPct val="115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P3 – CAT Young Learners (IQ test), PTE (English), PTM (Maths)</a:t>
            </a:r>
          </a:p>
          <a:p>
            <a:pPr marL="342900" lvl="0" indent="-342900">
              <a:lnSpc>
                <a:spcPct val="115000"/>
              </a:lnSpc>
              <a:spcAft>
                <a:spcPts val="10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P4 – PTE (English), PTM (Maths)</a:t>
            </a:r>
          </a:p>
          <a:p>
            <a:pPr marL="0" indent="0" eaLnBrk="1" hangingPunct="1">
              <a:lnSpc>
                <a:spcPct val="80000"/>
              </a:lnSpc>
              <a:buNone/>
            </a:pPr>
            <a:endParaRPr lang="en-GB" sz="1800" dirty="0">
              <a:latin typeface="Calibri" panose="020F0502020204030204" pitchFamily="34" charset="0"/>
              <a:cs typeface="Calibri" panose="020F0502020204030204" pitchFamily="34" charset="0"/>
            </a:endParaRPr>
          </a:p>
          <a:p>
            <a:pPr marL="0" indent="0" eaLnBrk="1" hangingPunct="1">
              <a:lnSpc>
                <a:spcPct val="80000"/>
              </a:lnSpc>
              <a:buNone/>
            </a:pPr>
            <a:endParaRPr lang="en-GB" sz="1800" dirty="0">
              <a:latin typeface="Calibri" panose="020F0502020204030204" pitchFamily="34" charset="0"/>
              <a:cs typeface="Calibri" panose="020F0502020204030204" pitchFamily="34" charset="0"/>
            </a:endParaRPr>
          </a:p>
        </p:txBody>
      </p:sp>
      <p:pic>
        <p:nvPicPr>
          <p:cNvPr id="20483" name="Picture 4" descr="http://images4.fanpop.com/image/photos/22100000/Colored-pencils-pencils-22186659-1600-1200.jpg">
            <a:hlinkClick r:id="rId2"/>
          </p:cNvPr>
          <p:cNvPicPr>
            <a:picLocks noChangeAspect="1" noChangeArrowheads="1"/>
          </p:cNvPicPr>
          <p:nvPr/>
        </p:nvPicPr>
        <p:blipFill>
          <a:blip r:embed="rId3"/>
          <a:srcRect/>
          <a:stretch>
            <a:fillRect/>
          </a:stretch>
        </p:blipFill>
        <p:spPr bwMode="auto">
          <a:xfrm rot="-2496801">
            <a:off x="7432644" y="5183214"/>
            <a:ext cx="1526157" cy="1388116"/>
          </a:xfrm>
          <a:prstGeom prst="rect">
            <a:avLst/>
          </a:prstGeom>
          <a:noFill/>
          <a:ln w="9525">
            <a:noFill/>
            <a:miter lim="800000"/>
            <a:headEnd/>
            <a:tailEnd/>
          </a:ln>
        </p:spPr>
      </p:pic>
    </p:spTree>
    <p:extLst>
      <p:ext uri="{BB962C8B-B14F-4D97-AF65-F5344CB8AC3E}">
        <p14:creationId xmlns:p14="http://schemas.microsoft.com/office/powerpoint/2010/main" val="15032982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457200" y="116632"/>
            <a:ext cx="8229600" cy="1143000"/>
          </a:xfrm>
        </p:spPr>
        <p:txBody>
          <a:bodyPr/>
          <a:lstStyle/>
          <a:p>
            <a:pPr eaLnBrk="1" hangingPunct="1"/>
            <a:r>
              <a:rPr lang="en-GB" sz="4800" b="1" i="1" dirty="0">
                <a:solidFill>
                  <a:srgbClr val="00B050"/>
                </a:solidFill>
                <a:latin typeface="Comic Sans MS" pitchFamily="66" charset="0"/>
              </a:rPr>
              <a:t>Homework </a:t>
            </a:r>
          </a:p>
        </p:txBody>
      </p:sp>
      <p:sp>
        <p:nvSpPr>
          <p:cNvPr id="21506" name="Content Placeholder 2"/>
          <p:cNvSpPr>
            <a:spLocks noGrp="1"/>
          </p:cNvSpPr>
          <p:nvPr>
            <p:ph idx="1"/>
          </p:nvPr>
        </p:nvSpPr>
        <p:spPr>
          <a:xfrm>
            <a:off x="251520" y="1039043"/>
            <a:ext cx="8229600" cy="5818957"/>
          </a:xfrm>
        </p:spPr>
        <p:txBody>
          <a:bodyPr/>
          <a:lstStyle/>
          <a:p>
            <a:pPr marL="0" indent="0" eaLnBrk="1" hangingPunct="1">
              <a:buNone/>
            </a:pPr>
            <a:endParaRPr lang="en-GB" sz="2400" b="1" dirty="0">
              <a:latin typeface="Comic Sans MS" pitchFamily="66" charset="0"/>
            </a:endParaRPr>
          </a:p>
          <a:p>
            <a:pPr eaLnBrk="1" hangingPunct="1"/>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1" hangingPunct="1">
              <a:buNone/>
            </a:pPr>
            <a:r>
              <a:rPr lang="en-GB" sz="1800" dirty="0">
                <a:effectLst/>
                <a:latin typeface="Calibri" panose="020F0502020204030204" pitchFamily="34" charset="0"/>
                <a:ea typeface="Calibri" panose="020F0502020204030204" pitchFamily="34" charset="0"/>
                <a:cs typeface="Times New Roman" panose="02020603050405020304" pitchFamily="18" charset="0"/>
              </a:rPr>
              <a:t>Homework will consist of practical and written tasks which reinforce concepts taught in class.  </a:t>
            </a:r>
            <a:r>
              <a:rPr lang="en-GB" sz="1800" b="1" dirty="0">
                <a:effectLst/>
                <a:latin typeface="Calibri" panose="020F0502020204030204" pitchFamily="34" charset="0"/>
                <a:ea typeface="Calibri" panose="020F0502020204030204" pitchFamily="34" charset="0"/>
                <a:cs typeface="Times New Roman" panose="02020603050405020304" pitchFamily="18" charset="0"/>
              </a:rPr>
              <a:t>Homework folders must be brought into school everyday.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eaLnBrk="1" hangingPunct="1"/>
            <a:endParaRPr lang="en-GB" sz="1800" dirty="0">
              <a:latin typeface="Calibri" panose="020F0502020204030204" pitchFamily="34" charset="0"/>
              <a:cs typeface="Calibri" panose="020F0502020204030204" pitchFamily="34" charset="0"/>
            </a:endParaRPr>
          </a:p>
          <a:p>
            <a:pPr eaLnBrk="1" hangingPunct="1"/>
            <a:r>
              <a:rPr lang="en-GB" sz="1800" dirty="0">
                <a:latin typeface="Calibri" panose="020F0502020204030204" pitchFamily="34" charset="0"/>
                <a:cs typeface="Calibri" panose="020F0502020204030204" pitchFamily="34" charset="0"/>
              </a:rPr>
              <a:t>Homework is always related to schoolwork.</a:t>
            </a:r>
          </a:p>
          <a:p>
            <a:pPr eaLnBrk="1" hangingPunct="1"/>
            <a:r>
              <a:rPr lang="en-GB" sz="1800" dirty="0">
                <a:latin typeface="Calibri" panose="020F0502020204030204" pitchFamily="34" charset="0"/>
                <a:cs typeface="Calibri" panose="020F0502020204030204" pitchFamily="34" charset="0"/>
              </a:rPr>
              <a:t>Let children make own spelling mistakes which will be corrected by the teacher. </a:t>
            </a:r>
          </a:p>
          <a:p>
            <a:pPr eaLnBrk="1" hangingPunct="1"/>
            <a:r>
              <a:rPr lang="en-GB" sz="1800" dirty="0">
                <a:latin typeface="Calibri" panose="020F0502020204030204" pitchFamily="34" charset="0"/>
                <a:cs typeface="Calibri" panose="020F0502020204030204" pitchFamily="34" charset="0"/>
              </a:rPr>
              <a:t>If homework is not handed in on time on three or more occasions children will be ask to complete during their break time.</a:t>
            </a:r>
          </a:p>
          <a:p>
            <a:pPr eaLnBrk="1" hangingPunct="1"/>
            <a:r>
              <a:rPr lang="en-GB" sz="1800" dirty="0">
                <a:latin typeface="Calibri" panose="020F0502020204030204" pitchFamily="34" charset="0"/>
                <a:cs typeface="Calibri" panose="020F0502020204030204" pitchFamily="34" charset="0"/>
              </a:rPr>
              <a:t>Please ask if you are unsure about any homework.</a:t>
            </a:r>
          </a:p>
          <a:p>
            <a:pPr eaLnBrk="1" hangingPunct="1"/>
            <a:r>
              <a:rPr lang="en-GB" sz="1800" dirty="0">
                <a:latin typeface="Calibri" panose="020F0502020204030204" pitchFamily="34" charset="0"/>
                <a:cs typeface="Calibri" panose="020F0502020204030204" pitchFamily="34" charset="0"/>
              </a:rPr>
              <a:t>Don’t get stressed over homework! .</a:t>
            </a:r>
          </a:p>
          <a:p>
            <a:pPr eaLnBrk="1" hangingPunct="1"/>
            <a:r>
              <a:rPr lang="en-GB" sz="1800" dirty="0">
                <a:latin typeface="Calibri" panose="020F0502020204030204" pitchFamily="34" charset="0"/>
                <a:cs typeface="Calibri" panose="020F0502020204030204" pitchFamily="34" charset="0"/>
              </a:rPr>
              <a:t>P2 should spend no more than 20 minutes completing homework.  </a:t>
            </a:r>
          </a:p>
          <a:p>
            <a:pPr eaLnBrk="1" hangingPunct="1"/>
            <a:r>
              <a:rPr lang="en-GB" sz="1800" dirty="0">
                <a:latin typeface="Calibri" panose="020F0502020204030204" pitchFamily="34" charset="0"/>
                <a:cs typeface="Calibri" panose="020F0502020204030204" pitchFamily="34" charset="0"/>
              </a:rPr>
              <a:t>If there are any issues, please let us know. </a:t>
            </a:r>
          </a:p>
          <a:p>
            <a:pPr marL="0" indent="0" eaLnBrk="1" hangingPunct="1">
              <a:buNone/>
            </a:pPr>
            <a:endParaRPr lang="en-GB" sz="1800" dirty="0">
              <a:latin typeface="Calibri" panose="020F0502020204030204" pitchFamily="34" charset="0"/>
              <a:cs typeface="Calibri" panose="020F0502020204030204" pitchFamily="34" charset="0"/>
            </a:endParaRPr>
          </a:p>
          <a:p>
            <a:pPr eaLnBrk="1" hangingPunct="1"/>
            <a:r>
              <a:rPr lang="en-GB" sz="1800" dirty="0">
                <a:effectLst/>
                <a:latin typeface="Calibri" panose="020F0502020204030204" pitchFamily="34" charset="0"/>
                <a:ea typeface="Calibri" panose="020F0502020204030204" pitchFamily="34" charset="0"/>
                <a:cs typeface="Times New Roman" panose="02020603050405020304" pitchFamily="18" charset="0"/>
              </a:rPr>
              <a:t>Please sign homework sheets/books, reading records, home diaries daily.</a:t>
            </a:r>
          </a:p>
          <a:p>
            <a:pPr eaLnBrk="1" hangingPunct="1"/>
            <a:endParaRPr lang="en-GB" dirty="0"/>
          </a:p>
        </p:txBody>
      </p:sp>
      <p:pic>
        <p:nvPicPr>
          <p:cNvPr id="21507" name="Picture 4" descr="http://images4.fanpop.com/image/photos/22100000/Colored-pencils-pencils-22186659-1600-1200.jpg">
            <a:hlinkClick r:id="rId2"/>
          </p:cNvPr>
          <p:cNvPicPr>
            <a:picLocks noChangeAspect="1" noChangeArrowheads="1"/>
          </p:cNvPicPr>
          <p:nvPr/>
        </p:nvPicPr>
        <p:blipFill>
          <a:blip r:embed="rId3"/>
          <a:srcRect/>
          <a:stretch>
            <a:fillRect/>
          </a:stretch>
        </p:blipFill>
        <p:spPr bwMode="auto">
          <a:xfrm rot="18905904">
            <a:off x="7185388" y="4215942"/>
            <a:ext cx="1895007" cy="1658894"/>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Content Placeholder 2"/>
          <p:cNvSpPr>
            <a:spLocks noGrp="1"/>
          </p:cNvSpPr>
          <p:nvPr>
            <p:ph idx="1"/>
          </p:nvPr>
        </p:nvSpPr>
        <p:spPr>
          <a:xfrm>
            <a:off x="457200" y="404812"/>
            <a:ext cx="8229600" cy="6192539"/>
          </a:xfrm>
        </p:spPr>
        <p:txBody>
          <a:bodyPr/>
          <a:lstStyle/>
          <a:p>
            <a:pPr marL="0" indent="0" eaLnBrk="1" hangingPunct="1">
              <a:buNone/>
            </a:pPr>
            <a:r>
              <a:rPr lang="en-GB" sz="2800" b="1" dirty="0">
                <a:solidFill>
                  <a:srgbClr val="0070C0"/>
                </a:solidFill>
                <a:latin typeface="Calibri" panose="020F0502020204030204" pitchFamily="34" charset="0"/>
                <a:cs typeface="Calibri" panose="020F0502020204030204" pitchFamily="34" charset="0"/>
              </a:rPr>
              <a:t>Reading </a:t>
            </a:r>
          </a:p>
          <a:p>
            <a:pPr eaLnBrk="1" hangingPunct="1"/>
            <a:r>
              <a:rPr lang="en-GB" sz="1800" dirty="0">
                <a:latin typeface="Calibri" panose="020F0502020204030204" pitchFamily="34" charset="0"/>
                <a:cs typeface="Calibri" panose="020F0502020204030204" pitchFamily="34" charset="0"/>
              </a:rPr>
              <a:t>Same reading book sent home that is read in school.</a:t>
            </a:r>
          </a:p>
          <a:p>
            <a:pPr eaLnBrk="1" hangingPunct="1"/>
            <a:r>
              <a:rPr lang="en-GB" sz="1800" dirty="0">
                <a:latin typeface="Calibri" panose="020F0502020204030204" pitchFamily="34" charset="0"/>
                <a:cs typeface="Calibri" panose="020F0502020204030204" pitchFamily="34" charset="0"/>
              </a:rPr>
              <a:t>Pages may be re – read at home.</a:t>
            </a:r>
          </a:p>
          <a:p>
            <a:pPr eaLnBrk="1" hangingPunct="1"/>
            <a:r>
              <a:rPr lang="en-GB" sz="1800" dirty="0">
                <a:latin typeface="Calibri" panose="020F0502020204030204" pitchFamily="34" charset="0"/>
                <a:cs typeface="Calibri" panose="020F0502020204030204" pitchFamily="34" charset="0"/>
              </a:rPr>
              <a:t>Please sign each day to show you have heard your child read.</a:t>
            </a:r>
          </a:p>
          <a:p>
            <a:pPr eaLnBrk="1" hangingPunct="1"/>
            <a:r>
              <a:rPr lang="en-GB" sz="1800" dirty="0">
                <a:latin typeface="Calibri" panose="020F0502020204030204" pitchFamily="34" charset="0"/>
                <a:cs typeface="Calibri" panose="020F0502020204030204" pitchFamily="34" charset="0"/>
              </a:rPr>
              <a:t>Keywords taught will reinforce</a:t>
            </a:r>
          </a:p>
          <a:p>
            <a:pPr eaLnBrk="1" hangingPunct="1"/>
            <a:r>
              <a:rPr lang="en-GB" sz="1800" dirty="0">
                <a:latin typeface="Calibri" panose="020F0502020204030204" pitchFamily="34" charset="0"/>
                <a:cs typeface="Calibri" panose="020F0502020204030204" pitchFamily="34" charset="0"/>
              </a:rPr>
              <a:t>New vocabulary met in books.</a:t>
            </a:r>
          </a:p>
          <a:p>
            <a:pPr marL="0" indent="0" eaLnBrk="1" hangingPunct="1">
              <a:buNone/>
            </a:pPr>
            <a:r>
              <a:rPr lang="en-GB" sz="2800" b="1" dirty="0">
                <a:solidFill>
                  <a:srgbClr val="0070C0"/>
                </a:solidFill>
                <a:latin typeface="Calibri" panose="020F0502020204030204" pitchFamily="34" charset="0"/>
                <a:cs typeface="Calibri" panose="020F0502020204030204" pitchFamily="34" charset="0"/>
              </a:rPr>
              <a:t>Written Homework </a:t>
            </a:r>
          </a:p>
          <a:p>
            <a:pPr eaLnBrk="1" hangingPunct="1"/>
            <a:r>
              <a:rPr lang="en-GB" sz="1800" dirty="0">
                <a:latin typeface="Calibri" panose="020F0502020204030204" pitchFamily="34" charset="0"/>
                <a:cs typeface="Calibri" panose="020F0502020204030204" pitchFamily="34" charset="0"/>
              </a:rPr>
              <a:t>Related to what has been taught in class.</a:t>
            </a:r>
          </a:p>
          <a:p>
            <a:pPr eaLnBrk="1" hangingPunct="1"/>
            <a:r>
              <a:rPr lang="en-GB" sz="1800" dirty="0">
                <a:latin typeface="Calibri" panose="020F0502020204030204" pitchFamily="34" charset="0"/>
                <a:cs typeface="Calibri" panose="020F0502020204030204" pitchFamily="34" charset="0"/>
              </a:rPr>
              <a:t>Alternates between numeracy and literacy every week.</a:t>
            </a:r>
          </a:p>
          <a:p>
            <a:pPr eaLnBrk="1" hangingPunct="1"/>
            <a:r>
              <a:rPr lang="en-GB" sz="1800" dirty="0">
                <a:latin typeface="Calibri" panose="020F0502020204030204" pitchFamily="34" charset="0"/>
                <a:cs typeface="Calibri" panose="020F0502020204030204" pitchFamily="34" charset="0"/>
              </a:rPr>
              <a:t>Keywords – read the word, write out 3 times.  Copy sentence 1.  Some </a:t>
            </a:r>
          </a:p>
          <a:p>
            <a:pPr marL="0" indent="0" eaLnBrk="1" hangingPunct="1">
              <a:buNone/>
            </a:pPr>
            <a:r>
              <a:rPr lang="en-GB" sz="1800" dirty="0">
                <a:latin typeface="Calibri" panose="020F0502020204030204" pitchFamily="34" charset="0"/>
                <a:cs typeface="Calibri" panose="020F0502020204030204" pitchFamily="34" charset="0"/>
              </a:rPr>
              <a:t>       children will have a keywords box instead of a book. </a:t>
            </a:r>
          </a:p>
          <a:p>
            <a:pPr marL="0" indent="0" eaLnBrk="1" hangingPunct="1">
              <a:buNone/>
            </a:pPr>
            <a:r>
              <a:rPr lang="en-GB" sz="3200" b="1" dirty="0">
                <a:solidFill>
                  <a:srgbClr val="0070C0"/>
                </a:solidFill>
                <a:latin typeface="Calibri" panose="020F0502020204030204" pitchFamily="34" charset="0"/>
                <a:cs typeface="Calibri" panose="020F0502020204030204" pitchFamily="34" charset="0"/>
              </a:rPr>
              <a:t>Spellings (Term 2)</a:t>
            </a:r>
          </a:p>
          <a:p>
            <a:pPr eaLnBrk="1" hangingPunct="1">
              <a:lnSpc>
                <a:spcPct val="90000"/>
              </a:lnSpc>
            </a:pPr>
            <a:r>
              <a:rPr lang="en-GB" sz="1800" dirty="0">
                <a:latin typeface="Calibri" panose="020F0502020204030204" pitchFamily="34" charset="0"/>
                <a:cs typeface="Calibri" panose="020F0502020204030204" pitchFamily="34" charset="0"/>
              </a:rPr>
              <a:t>Practice every day at home and tested at the end of the week. </a:t>
            </a:r>
          </a:p>
          <a:p>
            <a:pPr eaLnBrk="1" hangingPunct="1">
              <a:lnSpc>
                <a:spcPct val="90000"/>
              </a:lnSpc>
            </a:pPr>
            <a:r>
              <a:rPr lang="en-GB" sz="1800" dirty="0">
                <a:latin typeface="Calibri" panose="020F0502020204030204" pitchFamily="34" charset="0"/>
                <a:cs typeface="Calibri" panose="020F0502020204030204" pitchFamily="34" charset="0"/>
              </a:rPr>
              <a:t>Reinforced in class</a:t>
            </a:r>
          </a:p>
          <a:p>
            <a:pPr marL="0" indent="0" eaLnBrk="1" hangingPunct="1">
              <a:lnSpc>
                <a:spcPct val="90000"/>
              </a:lnSpc>
              <a:buNone/>
            </a:pPr>
            <a:r>
              <a:rPr lang="en-GB" sz="3200" b="1" dirty="0">
                <a:solidFill>
                  <a:srgbClr val="0070C0"/>
                </a:solidFill>
                <a:latin typeface="Calibri" panose="020F0502020204030204" pitchFamily="34" charset="0"/>
                <a:cs typeface="Calibri" panose="020F0502020204030204" pitchFamily="34" charset="0"/>
              </a:rPr>
              <a:t>Mental maths (Term 2)</a:t>
            </a:r>
          </a:p>
          <a:p>
            <a:pPr eaLnBrk="1" hangingPunct="1">
              <a:lnSpc>
                <a:spcPct val="90000"/>
              </a:lnSpc>
            </a:pPr>
            <a:r>
              <a:rPr lang="en-GB" sz="1800" dirty="0">
                <a:latin typeface="Calibri" panose="020F0502020204030204" pitchFamily="34" charset="0"/>
                <a:cs typeface="Calibri" panose="020F0502020204030204" pitchFamily="34" charset="0"/>
              </a:rPr>
              <a:t>Practice every day at home and tested at the end of the week. </a:t>
            </a:r>
          </a:p>
          <a:p>
            <a:pPr eaLnBrk="1" hangingPunct="1">
              <a:lnSpc>
                <a:spcPct val="90000"/>
              </a:lnSpc>
            </a:pPr>
            <a:r>
              <a:rPr lang="en-GB" sz="1800" dirty="0">
                <a:latin typeface="Calibri" panose="020F0502020204030204" pitchFamily="34" charset="0"/>
                <a:cs typeface="Calibri" panose="020F0502020204030204" pitchFamily="34" charset="0"/>
              </a:rPr>
              <a:t>Reinforced through mental maths sessions in class</a:t>
            </a:r>
          </a:p>
          <a:p>
            <a:pPr marL="0" indent="0" eaLnBrk="1" hangingPunct="1">
              <a:buNone/>
            </a:pPr>
            <a:endParaRPr lang="en-GB" sz="1800" dirty="0">
              <a:latin typeface="Calibri" panose="020F0502020204030204" pitchFamily="34" charset="0"/>
              <a:cs typeface="Calibri" panose="020F0502020204030204" pitchFamily="34" charset="0"/>
            </a:endParaRPr>
          </a:p>
          <a:p>
            <a:pPr marL="0" indent="0" eaLnBrk="1" hangingPunct="1">
              <a:lnSpc>
                <a:spcPct val="90000"/>
              </a:lnSpc>
              <a:buNone/>
            </a:pPr>
            <a:endParaRPr lang="en-GB" sz="2800" dirty="0">
              <a:latin typeface="Comic Sans MS" pitchFamily="66" charset="0"/>
            </a:endParaRPr>
          </a:p>
          <a:p>
            <a:pPr marL="0" indent="0" eaLnBrk="1" hangingPunct="1">
              <a:lnSpc>
                <a:spcPct val="90000"/>
              </a:lnSpc>
              <a:buNone/>
            </a:pPr>
            <a:endParaRPr lang="en-GB" dirty="0"/>
          </a:p>
        </p:txBody>
      </p:sp>
      <p:pic>
        <p:nvPicPr>
          <p:cNvPr id="22530" name="Picture 4" descr="http://images4.fanpop.com/image/photos/22100000/Colored-pencils-pencils-22186659-1600-1200.jpg">
            <a:hlinkClick r:id="rId2"/>
          </p:cNvPr>
          <p:cNvPicPr>
            <a:picLocks noChangeAspect="1" noChangeArrowheads="1"/>
          </p:cNvPicPr>
          <p:nvPr/>
        </p:nvPicPr>
        <p:blipFill>
          <a:blip r:embed="rId3"/>
          <a:srcRect/>
          <a:stretch>
            <a:fillRect/>
          </a:stretch>
        </p:blipFill>
        <p:spPr bwMode="auto">
          <a:xfrm rot="-2496801">
            <a:off x="6481616" y="4297141"/>
            <a:ext cx="2669815" cy="2428331"/>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E8847-6260-0AB2-ED49-8034C79E663B}"/>
              </a:ext>
            </a:extLst>
          </p:cNvPr>
          <p:cNvSpPr>
            <a:spLocks noGrp="1"/>
          </p:cNvSpPr>
          <p:nvPr>
            <p:ph type="title"/>
          </p:nvPr>
        </p:nvSpPr>
        <p:spPr/>
        <p:txBody>
          <a:bodyPr/>
          <a:lstStyle/>
          <a:p>
            <a:r>
              <a:rPr lang="en-GB" sz="4400" b="1" i="1" dirty="0">
                <a:solidFill>
                  <a:srgbClr val="00B050"/>
                </a:solidFill>
                <a:latin typeface="Comic Sans MS" pitchFamily="66" charset="0"/>
              </a:rPr>
              <a:t>Contacting School</a:t>
            </a:r>
            <a:endParaRPr lang="en-GB" dirty="0"/>
          </a:p>
        </p:txBody>
      </p:sp>
      <p:sp>
        <p:nvSpPr>
          <p:cNvPr id="3" name="Content Placeholder 2">
            <a:extLst>
              <a:ext uri="{FF2B5EF4-FFF2-40B4-BE49-F238E27FC236}">
                <a16:creationId xmlns:a16="http://schemas.microsoft.com/office/drawing/2014/main" id="{CC5E4F14-2547-40C6-EF16-D1481C493721}"/>
              </a:ext>
            </a:extLst>
          </p:cNvPr>
          <p:cNvSpPr>
            <a:spLocks noGrp="1"/>
          </p:cNvSpPr>
          <p:nvPr>
            <p:ph idx="1"/>
          </p:nvPr>
        </p:nvSpPr>
        <p:spPr>
          <a:xfrm>
            <a:off x="107504" y="1268760"/>
            <a:ext cx="8928992" cy="4525963"/>
          </a:xfrm>
        </p:spPr>
        <p:txBody>
          <a:bodyPr/>
          <a:lstStyle/>
          <a:p>
            <a:r>
              <a:rPr lang="en-GB" sz="1800" dirty="0">
                <a:latin typeface="Calibri" panose="020F0502020204030204" pitchFamily="34" charset="0"/>
                <a:cs typeface="Calibri" panose="020F0502020204030204" pitchFamily="34" charset="0"/>
              </a:rPr>
              <a:t>First contact is the class teacher.</a:t>
            </a:r>
          </a:p>
          <a:p>
            <a:pPr marL="0" indent="0">
              <a:buNone/>
            </a:pPr>
            <a:endParaRPr lang="en-GB" sz="1800" dirty="0">
              <a:latin typeface="Calibri" panose="020F0502020204030204" pitchFamily="34" charset="0"/>
              <a:cs typeface="Calibri" panose="020F0502020204030204" pitchFamily="34" charset="0"/>
            </a:endParaRPr>
          </a:p>
          <a:p>
            <a:r>
              <a:rPr lang="en-GB" sz="1800" dirty="0">
                <a:latin typeface="Calibri" panose="020F0502020204030204" pitchFamily="34" charset="0"/>
                <a:cs typeface="Calibri" panose="020F0502020204030204" pitchFamily="34" charset="0"/>
              </a:rPr>
              <a:t>Preferred contact is by email but please be aware that emails will only be read during the school day and will be responded to when possible. </a:t>
            </a:r>
          </a:p>
          <a:p>
            <a:endParaRPr lang="en-GB" sz="1800" dirty="0">
              <a:latin typeface="Calibri" panose="020F0502020204030204" pitchFamily="34" charset="0"/>
              <a:cs typeface="Calibri" panose="020F0502020204030204" pitchFamily="34" charset="0"/>
            </a:endParaRPr>
          </a:p>
          <a:p>
            <a:r>
              <a:rPr lang="en-GB" sz="1800" dirty="0">
                <a:latin typeface="Calibri" panose="020F0502020204030204" pitchFamily="34" charset="0"/>
                <a:cs typeface="Calibri" panose="020F0502020204030204" pitchFamily="34" charset="0"/>
              </a:rPr>
              <a:t>P2 Class teachers will send out communications via Seesaw with class announcements.  Please download the app and use the code provided by your teacher.  </a:t>
            </a:r>
          </a:p>
          <a:p>
            <a:pPr marL="0" indent="0">
              <a:buNone/>
            </a:pPr>
            <a:endParaRPr lang="en-GB" sz="1800" dirty="0">
              <a:latin typeface="Calibri" panose="020F0502020204030204" pitchFamily="34" charset="0"/>
              <a:cs typeface="Calibri" panose="020F0502020204030204" pitchFamily="34" charset="0"/>
            </a:endParaRPr>
          </a:p>
          <a:p>
            <a:r>
              <a:rPr lang="en-GB" sz="1800" dirty="0">
                <a:latin typeface="Calibri" panose="020F0502020204030204" pitchFamily="34" charset="0"/>
                <a:cs typeface="Calibri" panose="020F0502020204030204" pitchFamily="34" charset="0"/>
              </a:rPr>
              <a:t>Head of Key Stage     Vice Principal/SENCO</a:t>
            </a:r>
          </a:p>
          <a:p>
            <a:pPr marL="0" indent="0">
              <a:buNone/>
            </a:pPr>
            <a:r>
              <a:rPr lang="en-GB" sz="1800" dirty="0">
                <a:latin typeface="Calibri" panose="020F0502020204030204" pitchFamily="34" charset="0"/>
                <a:cs typeface="Calibri" panose="020F0502020204030204" pitchFamily="34" charset="0"/>
              </a:rPr>
              <a:t>       Colin Fenton	        Simon Melville</a:t>
            </a:r>
          </a:p>
          <a:p>
            <a:pPr marL="0" indent="0">
              <a:buNone/>
            </a:pPr>
            <a:endParaRPr lang="en-GB" sz="1800" dirty="0">
              <a:latin typeface="Calibri" panose="020F0502020204030204" pitchFamily="34" charset="0"/>
              <a:cs typeface="Calibri" panose="020F0502020204030204" pitchFamily="34" charset="0"/>
            </a:endParaRPr>
          </a:p>
          <a:p>
            <a:r>
              <a:rPr lang="en-GB" sz="1800" dirty="0">
                <a:latin typeface="Calibri" panose="020F0502020204030204" pitchFamily="34" charset="0"/>
                <a:cs typeface="Calibri" panose="020F0502020204030204" pitchFamily="34" charset="0"/>
              </a:rPr>
              <a:t>Principal – Donal McGarrigle</a:t>
            </a:r>
          </a:p>
        </p:txBody>
      </p:sp>
      <p:pic>
        <p:nvPicPr>
          <p:cNvPr id="4" name="Picture 3" descr="http://images4.fanpop.com/image/photos/22100000/Colored-pencils-pencils-22186659-1600-1200.jpg">
            <a:hlinkClick r:id="rId2"/>
            <a:extLst>
              <a:ext uri="{FF2B5EF4-FFF2-40B4-BE49-F238E27FC236}">
                <a16:creationId xmlns:a16="http://schemas.microsoft.com/office/drawing/2014/main" id="{899ABE79-932E-970B-1853-9CA4ADB5E84F}"/>
              </a:ext>
            </a:extLst>
          </p:cNvPr>
          <p:cNvPicPr>
            <a:picLocks noChangeAspect="1" noChangeArrowheads="1"/>
          </p:cNvPicPr>
          <p:nvPr/>
        </p:nvPicPr>
        <p:blipFill>
          <a:blip r:embed="rId3"/>
          <a:srcRect/>
          <a:stretch>
            <a:fillRect/>
          </a:stretch>
        </p:blipFill>
        <p:spPr bwMode="auto">
          <a:xfrm rot="-2496801">
            <a:off x="7062015" y="4933599"/>
            <a:ext cx="2284959" cy="2078285"/>
          </a:xfrm>
          <a:prstGeom prst="rect">
            <a:avLst/>
          </a:prstGeom>
          <a:noFill/>
          <a:ln w="9525">
            <a:noFill/>
            <a:miter lim="800000"/>
            <a:headEnd/>
            <a:tailEnd/>
          </a:ln>
        </p:spPr>
      </p:pic>
    </p:spTree>
    <p:extLst>
      <p:ext uri="{BB962C8B-B14F-4D97-AF65-F5344CB8AC3E}">
        <p14:creationId xmlns:p14="http://schemas.microsoft.com/office/powerpoint/2010/main" val="37167394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82F4F6-82C6-894F-F45E-92D75958E0B2}"/>
              </a:ext>
            </a:extLst>
          </p:cNvPr>
          <p:cNvSpPr>
            <a:spLocks noGrp="1"/>
          </p:cNvSpPr>
          <p:nvPr>
            <p:ph type="title"/>
          </p:nvPr>
        </p:nvSpPr>
        <p:spPr>
          <a:xfrm>
            <a:off x="395536" y="0"/>
            <a:ext cx="8229600" cy="1143000"/>
          </a:xfrm>
        </p:spPr>
        <p:txBody>
          <a:bodyPr/>
          <a:lstStyle/>
          <a:p>
            <a:r>
              <a:rPr lang="en-GB" sz="4400" b="1" i="1" dirty="0">
                <a:solidFill>
                  <a:srgbClr val="00B050"/>
                </a:solidFill>
                <a:latin typeface="Comic Sans MS" pitchFamily="66" charset="0"/>
              </a:rPr>
              <a:t>Behaviour</a:t>
            </a:r>
            <a:endParaRPr lang="en-GB" dirty="0"/>
          </a:p>
        </p:txBody>
      </p:sp>
      <p:sp>
        <p:nvSpPr>
          <p:cNvPr id="3" name="Content Placeholder 2">
            <a:extLst>
              <a:ext uri="{FF2B5EF4-FFF2-40B4-BE49-F238E27FC236}">
                <a16:creationId xmlns:a16="http://schemas.microsoft.com/office/drawing/2014/main" id="{3A6A0FB3-FC6F-FC13-6EBA-0BEDF2C03F69}"/>
              </a:ext>
            </a:extLst>
          </p:cNvPr>
          <p:cNvSpPr>
            <a:spLocks noGrp="1"/>
          </p:cNvSpPr>
          <p:nvPr>
            <p:ph idx="1"/>
          </p:nvPr>
        </p:nvSpPr>
        <p:spPr>
          <a:xfrm>
            <a:off x="117848" y="347055"/>
            <a:ext cx="8784976" cy="4525963"/>
          </a:xfrm>
        </p:spPr>
        <p:txBody>
          <a:bodyPr/>
          <a:lstStyle/>
          <a:p>
            <a:pPr algn="just"/>
            <a:endParaRPr lang="en-GB" sz="1800" dirty="0">
              <a:latin typeface="Calibri" panose="020F0502020204030204" pitchFamily="34" charset="0"/>
              <a:cs typeface="Calibri" panose="020F0502020204030204" pitchFamily="34" charset="0"/>
            </a:endParaRPr>
          </a:p>
          <a:p>
            <a:pPr algn="just"/>
            <a:endParaRPr lang="en-GB" sz="1800" dirty="0">
              <a:latin typeface="Calibri" panose="020F0502020204030204" pitchFamily="34" charset="0"/>
              <a:cs typeface="Calibri" panose="020F0502020204030204" pitchFamily="34" charset="0"/>
            </a:endParaRPr>
          </a:p>
          <a:p>
            <a:pPr algn="just"/>
            <a:r>
              <a:rPr lang="en-GB" sz="1800" dirty="0">
                <a:latin typeface="Calibri" panose="020F0502020204030204" pitchFamily="34" charset="0"/>
                <a:cs typeface="Calibri" panose="020F0502020204030204" pitchFamily="34" charset="0"/>
              </a:rPr>
              <a:t>Appropriate behaviour is expected at all times.</a:t>
            </a:r>
          </a:p>
          <a:p>
            <a:pPr marL="0" indent="0" algn="just">
              <a:buNone/>
            </a:pPr>
            <a:endParaRPr lang="en-GB" sz="1800" dirty="0">
              <a:latin typeface="Calibri" panose="020F0502020204030204" pitchFamily="34" charset="0"/>
              <a:cs typeface="Calibri" panose="020F0502020204030204" pitchFamily="34" charset="0"/>
            </a:endParaRPr>
          </a:p>
          <a:p>
            <a:pPr algn="just"/>
            <a:r>
              <a:rPr lang="en-GB" sz="1800" dirty="0">
                <a:latin typeface="Calibri" panose="020F0502020204030204" pitchFamily="34" charset="0"/>
                <a:cs typeface="Calibri" panose="020F0502020204030204" pitchFamily="34" charset="0"/>
              </a:rPr>
              <a:t>High expectations for all pupils.</a:t>
            </a:r>
          </a:p>
          <a:p>
            <a:pPr marL="0" indent="0" algn="just">
              <a:buNone/>
            </a:pPr>
            <a:endParaRPr lang="en-GB" sz="1800" dirty="0">
              <a:latin typeface="Calibri" panose="020F0502020204030204" pitchFamily="34" charset="0"/>
              <a:cs typeface="Calibri" panose="020F0502020204030204" pitchFamily="34" charset="0"/>
            </a:endParaRPr>
          </a:p>
          <a:p>
            <a:pPr algn="just"/>
            <a:r>
              <a:rPr lang="en-GB" sz="1800" dirty="0">
                <a:latin typeface="Calibri" panose="020F0502020204030204" pitchFamily="34" charset="0"/>
                <a:cs typeface="Calibri" panose="020F0502020204030204" pitchFamily="34" charset="0"/>
              </a:rPr>
              <a:t>Good behaviour reinforced through positive behaviour management.</a:t>
            </a:r>
          </a:p>
          <a:p>
            <a:pPr marL="0" indent="0" algn="just">
              <a:buNone/>
            </a:pPr>
            <a:endParaRPr lang="en-GB" sz="1800" dirty="0">
              <a:latin typeface="Calibri" panose="020F0502020204030204" pitchFamily="34" charset="0"/>
              <a:cs typeface="Calibri" panose="020F0502020204030204" pitchFamily="34" charset="0"/>
            </a:endParaRPr>
          </a:p>
          <a:p>
            <a:pPr algn="just"/>
            <a:r>
              <a:rPr lang="en-GB" sz="1800" dirty="0">
                <a:latin typeface="Calibri" panose="020F0502020204030204" pitchFamily="34" charset="0"/>
                <a:cs typeface="Calibri" panose="020F0502020204030204" pitchFamily="34" charset="0"/>
              </a:rPr>
              <a:t>Reward systems will vary across classes.</a:t>
            </a:r>
          </a:p>
          <a:p>
            <a:pPr marL="0" indent="0" algn="just">
              <a:buNone/>
            </a:pPr>
            <a:endParaRPr lang="en-GB" sz="1800" dirty="0">
              <a:latin typeface="Calibri" panose="020F0502020204030204" pitchFamily="34" charset="0"/>
              <a:cs typeface="Calibri" panose="020F0502020204030204" pitchFamily="34" charset="0"/>
            </a:endParaRPr>
          </a:p>
          <a:p>
            <a:pPr algn="just"/>
            <a:r>
              <a:rPr lang="en-GB" sz="1800" dirty="0">
                <a:latin typeface="Calibri" panose="020F0502020204030204" pitchFamily="34" charset="0"/>
                <a:cs typeface="Calibri" panose="020F0502020204030204" pitchFamily="34" charset="0"/>
              </a:rPr>
              <a:t>Repeated or more serious inappropriate behaviour may result in the child being keep in over breaktime – Thinking Time which provides an opportunity to reflect on the choices that have been made.</a:t>
            </a:r>
          </a:p>
        </p:txBody>
      </p:sp>
      <p:pic>
        <p:nvPicPr>
          <p:cNvPr id="4" name="Picture 3" descr="http://images4.fanpop.com/image/photos/22100000/Colored-pencils-pencils-22186659-1600-1200.jpg">
            <a:hlinkClick r:id="rId2"/>
            <a:extLst>
              <a:ext uri="{FF2B5EF4-FFF2-40B4-BE49-F238E27FC236}">
                <a16:creationId xmlns:a16="http://schemas.microsoft.com/office/drawing/2014/main" id="{499C9A89-1AF1-241D-0410-F040396522BA}"/>
              </a:ext>
            </a:extLst>
          </p:cNvPr>
          <p:cNvPicPr>
            <a:picLocks noChangeAspect="1" noChangeArrowheads="1"/>
          </p:cNvPicPr>
          <p:nvPr/>
        </p:nvPicPr>
        <p:blipFill>
          <a:blip r:embed="rId3"/>
          <a:srcRect/>
          <a:stretch>
            <a:fillRect/>
          </a:stretch>
        </p:blipFill>
        <p:spPr bwMode="auto">
          <a:xfrm rot="-2496801">
            <a:off x="6763787" y="4776982"/>
            <a:ext cx="2226971" cy="2025542"/>
          </a:xfrm>
          <a:prstGeom prst="rect">
            <a:avLst/>
          </a:prstGeom>
          <a:noFill/>
          <a:ln w="9525">
            <a:noFill/>
            <a:miter lim="800000"/>
            <a:headEnd/>
            <a:tailEnd/>
          </a:ln>
        </p:spPr>
      </p:pic>
    </p:spTree>
    <p:extLst>
      <p:ext uri="{BB962C8B-B14F-4D97-AF65-F5344CB8AC3E}">
        <p14:creationId xmlns:p14="http://schemas.microsoft.com/office/powerpoint/2010/main" val="38949144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pPr eaLnBrk="1" hangingPunct="1"/>
            <a:r>
              <a:rPr lang="en-GB" sz="4800" b="1" i="1">
                <a:solidFill>
                  <a:srgbClr val="00B050"/>
                </a:solidFill>
                <a:latin typeface="Comic Sans MS" pitchFamily="66" charset="0"/>
              </a:rPr>
              <a:t>Additional Information </a:t>
            </a:r>
          </a:p>
        </p:txBody>
      </p:sp>
      <p:sp>
        <p:nvSpPr>
          <p:cNvPr id="24578" name="Content Placeholder 2"/>
          <p:cNvSpPr>
            <a:spLocks noGrp="1"/>
          </p:cNvSpPr>
          <p:nvPr>
            <p:ph idx="1"/>
          </p:nvPr>
        </p:nvSpPr>
        <p:spPr>
          <a:xfrm>
            <a:off x="179512" y="1124744"/>
            <a:ext cx="8229600" cy="5472608"/>
          </a:xfrm>
        </p:spPr>
        <p:txBody>
          <a:bodyPr/>
          <a:lstStyle/>
          <a:p>
            <a:pPr eaLnBrk="1" hangingPunct="1"/>
            <a:r>
              <a:rPr lang="en-GB" sz="1800" dirty="0">
                <a:latin typeface="Calibri" panose="020F0502020204030204" pitchFamily="34" charset="0"/>
                <a:cs typeface="Calibri" panose="020F0502020204030204" pitchFamily="34" charset="0"/>
              </a:rPr>
              <a:t>Parent – teacher consultations in October and February</a:t>
            </a:r>
          </a:p>
          <a:p>
            <a:pPr marL="0" indent="0" eaLnBrk="1" hangingPunct="1">
              <a:buNone/>
            </a:pPr>
            <a:endParaRPr lang="en-GB" sz="1800" dirty="0">
              <a:latin typeface="Calibri" panose="020F0502020204030204" pitchFamily="34" charset="0"/>
              <a:cs typeface="Calibri" panose="020F0502020204030204" pitchFamily="34" charset="0"/>
            </a:endParaRPr>
          </a:p>
          <a:p>
            <a:pPr eaLnBrk="1" hangingPunct="1"/>
            <a:r>
              <a:rPr lang="en-GB" sz="1800" dirty="0">
                <a:latin typeface="Calibri" panose="020F0502020204030204" pitchFamily="34" charset="0"/>
                <a:cs typeface="Calibri" panose="020F0502020204030204" pitchFamily="34" charset="0"/>
              </a:rPr>
              <a:t>Reports in June.</a:t>
            </a:r>
          </a:p>
          <a:p>
            <a:pPr marL="0" indent="0" eaLnBrk="1" hangingPunct="1">
              <a:buNone/>
            </a:pPr>
            <a:endParaRPr lang="en-GB" sz="1800" dirty="0">
              <a:latin typeface="Calibri" panose="020F0502020204030204" pitchFamily="34" charset="0"/>
              <a:cs typeface="Calibri" panose="020F0502020204030204" pitchFamily="34" charset="0"/>
            </a:endParaRPr>
          </a:p>
          <a:p>
            <a:pPr marL="0" indent="0" eaLnBrk="1" hangingPunct="1">
              <a:buNone/>
            </a:pPr>
            <a:endParaRPr lang="en-GB" sz="1800" dirty="0">
              <a:latin typeface="Calibri" panose="020F0502020204030204" pitchFamily="34" charset="0"/>
              <a:cs typeface="Calibri" panose="020F0502020204030204" pitchFamily="34" charset="0"/>
            </a:endParaRPr>
          </a:p>
        </p:txBody>
      </p:sp>
      <p:pic>
        <p:nvPicPr>
          <p:cNvPr id="24579" name="Picture 3" descr="http://images4.fanpop.com/image/photos/22100000/Colored-pencils-pencils-22186659-1600-1200.jpg">
            <a:hlinkClick r:id="rId2"/>
          </p:cNvPr>
          <p:cNvPicPr>
            <a:picLocks noChangeAspect="1" noChangeArrowheads="1"/>
          </p:cNvPicPr>
          <p:nvPr/>
        </p:nvPicPr>
        <p:blipFill>
          <a:blip r:embed="rId3"/>
          <a:srcRect/>
          <a:stretch>
            <a:fillRect/>
          </a:stretch>
        </p:blipFill>
        <p:spPr bwMode="auto">
          <a:xfrm rot="-2496801">
            <a:off x="6115350" y="4155265"/>
            <a:ext cx="3459163" cy="3143250"/>
          </a:xfrm>
          <a:prstGeom prst="rect">
            <a:avLst/>
          </a:prstGeom>
          <a:noFill/>
          <a:ln w="9525">
            <a:noFill/>
            <a:miter lim="800000"/>
            <a:headEnd/>
            <a:tailEnd/>
          </a:ln>
        </p:spPr>
      </p:pic>
      <p:sp>
        <p:nvSpPr>
          <p:cNvPr id="5" name="Rectangle 4"/>
          <p:cNvSpPr/>
          <p:nvPr/>
        </p:nvSpPr>
        <p:spPr>
          <a:xfrm>
            <a:off x="179512" y="2674239"/>
            <a:ext cx="8890774" cy="646331"/>
          </a:xfrm>
          <a:prstGeom prst="rect">
            <a:avLst/>
          </a:prstGeom>
        </p:spPr>
        <p:txBody>
          <a:bodyPr wrap="square">
            <a:spAutoFit/>
          </a:bodyPr>
          <a:lstStyle/>
          <a:p>
            <a:pPr marL="342900" indent="-342900" eaLnBrk="1" hangingPunct="1">
              <a:buFont typeface="Arial" panose="020B0604020202020204" pitchFamily="34" charset="0"/>
              <a:buChar char="•"/>
            </a:pPr>
            <a:r>
              <a:rPr lang="en-GB" dirty="0">
                <a:latin typeface="Calibri" panose="020F0502020204030204" pitchFamily="34" charset="0"/>
                <a:cs typeface="Calibri" panose="020F0502020204030204" pitchFamily="34" charset="0"/>
              </a:rPr>
              <a:t>Digital devices – school will not be responsible for any loss or damage. If taken out in class or switched on during the day they will removed for safe keeping until the end of the day.</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52B5C6C-F224-4FAC-AD7D-64F76FD6ABD2}"/>
              </a:ext>
            </a:extLst>
          </p:cNvPr>
          <p:cNvSpPr txBox="1">
            <a:spLocks/>
          </p:cNvSpPr>
          <p:nvPr/>
        </p:nvSpPr>
        <p:spPr>
          <a:xfrm>
            <a:off x="36512" y="980728"/>
            <a:ext cx="9144000" cy="2387600"/>
          </a:xfrm>
          <a:prstGeom prst="rect">
            <a:avLst/>
          </a:prstGeom>
        </p:spPr>
        <p:txBody>
          <a:bodyPr anchor="ctr">
            <a:normAutofit fontScale="97500"/>
            <a:scene3d>
              <a:camera prst="orthographicFront"/>
              <a:lightRig rig="soft" dir="t"/>
            </a:scene3d>
            <a:sp3d prstMaterial="softEdge">
              <a:bevelT w="25400" h="25400"/>
            </a:sp3d>
          </a:bodyPr>
          <a:lstStyle>
            <a:lvl1pPr algn="ctr" rtl="0" eaLnBrk="1" latinLnBrk="0" hangingPunct="1">
              <a:spcBef>
                <a:spcPct val="0"/>
              </a:spcBef>
              <a:buNone/>
              <a:defRPr kumimoji="0" sz="4800" b="1" kern="1200">
                <a:solidFill>
                  <a:schemeClr val="tx1"/>
                </a:solidFill>
                <a:effectLst/>
                <a:latin typeface="+mj-lt"/>
                <a:ea typeface="+mj-ea"/>
                <a:cs typeface="+mj-cs"/>
              </a:defRPr>
            </a:lvl1pPr>
            <a:extLst/>
          </a:lstStyle>
          <a:p>
            <a:pPr>
              <a:defRPr/>
            </a:pPr>
            <a:br>
              <a:rPr lang="en-GB" dirty="0">
                <a:latin typeface="Calibri" panose="020F0502020204030204" pitchFamily="34" charset="0"/>
              </a:rPr>
            </a:br>
            <a:r>
              <a:rPr lang="en-GB" dirty="0">
                <a:latin typeface="Calibri" panose="020F0502020204030204" pitchFamily="34" charset="0"/>
              </a:rPr>
              <a:t> </a:t>
            </a:r>
            <a:endParaRPr lang="en-GB" dirty="0"/>
          </a:p>
        </p:txBody>
      </p:sp>
      <p:sp>
        <p:nvSpPr>
          <p:cNvPr id="35843" name="Subtitle 2">
            <a:extLst>
              <a:ext uri="{FF2B5EF4-FFF2-40B4-BE49-F238E27FC236}">
                <a16:creationId xmlns:a16="http://schemas.microsoft.com/office/drawing/2014/main" id="{C8090796-BDF7-4073-844A-0FFD0F786ACA}"/>
              </a:ext>
            </a:extLst>
          </p:cNvPr>
          <p:cNvSpPr txBox="1">
            <a:spLocks/>
          </p:cNvSpPr>
          <p:nvPr/>
        </p:nvSpPr>
        <p:spPr bwMode="auto">
          <a:xfrm>
            <a:off x="107950" y="5624513"/>
            <a:ext cx="9144000" cy="165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rIns="45720"/>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ts val="400"/>
              </a:spcBef>
              <a:buClr>
                <a:schemeClr val="accent1"/>
              </a:buClr>
              <a:buSzPct val="68000"/>
              <a:buFont typeface="Wingdings 3" panose="05040102010807070707" pitchFamily="18" charset="2"/>
              <a:buNone/>
            </a:pPr>
            <a:endParaRPr lang="en-US" altLang="en-US" sz="2700"/>
          </a:p>
        </p:txBody>
      </p:sp>
      <p:sp>
        <p:nvSpPr>
          <p:cNvPr id="35844" name="Subtitle 10">
            <a:extLst>
              <a:ext uri="{FF2B5EF4-FFF2-40B4-BE49-F238E27FC236}">
                <a16:creationId xmlns:a16="http://schemas.microsoft.com/office/drawing/2014/main" id="{547CBCE9-1055-4057-8307-F9F046646BE1}"/>
              </a:ext>
            </a:extLst>
          </p:cNvPr>
          <p:cNvSpPr txBox="1">
            <a:spLocks/>
          </p:cNvSpPr>
          <p:nvPr/>
        </p:nvSpPr>
        <p:spPr bwMode="auto">
          <a:xfrm>
            <a:off x="684213" y="3508375"/>
            <a:ext cx="7772400"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0000"/>
              </a:lnSpc>
              <a:spcBef>
                <a:spcPts val="1000"/>
              </a:spcBef>
              <a:buFontTx/>
              <a:buNone/>
            </a:pPr>
            <a:endParaRPr lang="en-GB" altLang="en-US" sz="2400">
              <a:latin typeface="Calibri" panose="020F0502020204030204" pitchFamily="34" charset="0"/>
            </a:endParaRPr>
          </a:p>
          <a:p>
            <a:pPr algn="ctr" eaLnBrk="1" hangingPunct="1">
              <a:lnSpc>
                <a:spcPct val="80000"/>
              </a:lnSpc>
              <a:spcBef>
                <a:spcPts val="1000"/>
              </a:spcBef>
              <a:buFontTx/>
              <a:buNone/>
            </a:pPr>
            <a:endParaRPr lang="en-GB" altLang="en-US" sz="2400">
              <a:latin typeface="Calibri" panose="020F0502020204030204" pitchFamily="34" charset="0"/>
            </a:endParaRPr>
          </a:p>
          <a:p>
            <a:pPr algn="ctr" eaLnBrk="1" hangingPunct="1">
              <a:lnSpc>
                <a:spcPct val="80000"/>
              </a:lnSpc>
              <a:spcBef>
                <a:spcPts val="1000"/>
              </a:spcBef>
              <a:buFontTx/>
              <a:buNone/>
            </a:pPr>
            <a:endParaRPr lang="en-GB" altLang="en-US" sz="2400">
              <a:latin typeface="Calibri" panose="020F0502020204030204" pitchFamily="34" charset="0"/>
            </a:endParaRPr>
          </a:p>
        </p:txBody>
      </p:sp>
      <p:sp>
        <p:nvSpPr>
          <p:cNvPr id="35845" name="Subtitle 10">
            <a:extLst>
              <a:ext uri="{FF2B5EF4-FFF2-40B4-BE49-F238E27FC236}">
                <a16:creationId xmlns:a16="http://schemas.microsoft.com/office/drawing/2014/main" id="{BF747B8E-C42B-4859-A2D2-536526703431}"/>
              </a:ext>
            </a:extLst>
          </p:cNvPr>
          <p:cNvSpPr txBox="1">
            <a:spLocks/>
          </p:cNvSpPr>
          <p:nvPr/>
        </p:nvSpPr>
        <p:spPr bwMode="auto">
          <a:xfrm>
            <a:off x="684213" y="4451350"/>
            <a:ext cx="7772400"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rIns="45720"/>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ts val="400"/>
              </a:spcBef>
              <a:buClr>
                <a:schemeClr val="accent1"/>
              </a:buClr>
              <a:buSzPct val="68000"/>
              <a:buFont typeface="Wingdings 3" panose="05040102010807070707" pitchFamily="18" charset="2"/>
              <a:buNone/>
            </a:pPr>
            <a:r>
              <a:rPr lang="en-GB" altLang="en-US" sz="2700">
                <a:latin typeface="Calibri" panose="020F0502020204030204" pitchFamily="34" charset="0"/>
              </a:rPr>
              <a:t>  </a:t>
            </a:r>
          </a:p>
        </p:txBody>
      </p:sp>
      <p:sp>
        <p:nvSpPr>
          <p:cNvPr id="35846" name="TextBox 1">
            <a:extLst>
              <a:ext uri="{FF2B5EF4-FFF2-40B4-BE49-F238E27FC236}">
                <a16:creationId xmlns:a16="http://schemas.microsoft.com/office/drawing/2014/main" id="{5ABA0B1C-9A2F-449A-BBBE-73A0F64711E7}"/>
              </a:ext>
            </a:extLst>
          </p:cNvPr>
          <p:cNvSpPr txBox="1">
            <a:spLocks noChangeArrowheads="1"/>
          </p:cNvSpPr>
          <p:nvPr/>
        </p:nvSpPr>
        <p:spPr bwMode="auto">
          <a:xfrm>
            <a:off x="323850" y="1628775"/>
            <a:ext cx="8496300" cy="458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GB" altLang="en-US">
                <a:solidFill>
                  <a:srgbClr val="0070C0"/>
                </a:solidFill>
              </a:rPr>
              <a:t>Special Educational Needs</a:t>
            </a:r>
          </a:p>
          <a:p>
            <a:pPr>
              <a:spcBef>
                <a:spcPct val="0"/>
              </a:spcBef>
              <a:buFontTx/>
              <a:buNone/>
            </a:pPr>
            <a:endParaRPr lang="en-GB" altLang="en-US" sz="2000"/>
          </a:p>
          <a:p>
            <a:pPr>
              <a:spcBef>
                <a:spcPct val="0"/>
              </a:spcBef>
              <a:buFontTx/>
              <a:buNone/>
            </a:pPr>
            <a:r>
              <a:rPr lang="en-GB" altLang="en-US" sz="2000"/>
              <a:t>The Education Authority is delivering a new SEN framework which is currently being rolled out to all schools across N. Ireland. This is based on the SEND Act (NI) 2016 and includes revised regulations and a revised code of  practice.</a:t>
            </a:r>
          </a:p>
          <a:p>
            <a:pPr>
              <a:spcBef>
                <a:spcPct val="0"/>
              </a:spcBef>
              <a:buFontTx/>
              <a:buNone/>
            </a:pPr>
            <a:endParaRPr lang="en-GB" altLang="en-US" sz="2000"/>
          </a:p>
          <a:p>
            <a:pPr>
              <a:spcBef>
                <a:spcPct val="0"/>
              </a:spcBef>
              <a:buFontTx/>
              <a:buNone/>
            </a:pPr>
            <a:r>
              <a:rPr lang="en-GB" altLang="en-US" sz="2000"/>
              <a:t>It is anticipated that in future fewer children will be placed on the SEN register.</a:t>
            </a:r>
          </a:p>
          <a:p>
            <a:pPr>
              <a:spcBef>
                <a:spcPct val="0"/>
              </a:spcBef>
              <a:buFontTx/>
              <a:buNone/>
            </a:pPr>
            <a:endParaRPr lang="en-GB" altLang="en-US" sz="2000"/>
          </a:p>
          <a:p>
            <a:pPr>
              <a:spcBef>
                <a:spcPct val="0"/>
              </a:spcBef>
              <a:buFontTx/>
              <a:buNone/>
            </a:pPr>
            <a:r>
              <a:rPr lang="en-GB" altLang="en-US" sz="2000"/>
              <a:t>Many children will experience difficulties from time to time in school but only a small number may have Special Educational Needs.</a:t>
            </a:r>
          </a:p>
          <a:p>
            <a:pPr>
              <a:spcBef>
                <a:spcPct val="0"/>
              </a:spcBef>
              <a:buFontTx/>
              <a:buNone/>
            </a:pPr>
            <a:endParaRPr lang="en-GB" altLang="en-US" sz="2000"/>
          </a:p>
          <a:p>
            <a:pPr>
              <a:spcBef>
                <a:spcPct val="0"/>
              </a:spcBef>
              <a:buFontTx/>
              <a:buNone/>
            </a:pPr>
            <a:r>
              <a:rPr lang="en-GB" altLang="en-US" sz="2000"/>
              <a:t>Only when it is felt a child is not making progress after school intervention strategies have been implemented will the school consider placing the child on the Special Needs register.</a:t>
            </a: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pPr eaLnBrk="1" hangingPunct="1"/>
            <a:r>
              <a:rPr lang="en-GB" b="1" i="1" dirty="0">
                <a:solidFill>
                  <a:srgbClr val="00B050"/>
                </a:solidFill>
                <a:latin typeface="Comic Sans MS" pitchFamily="66" charset="0"/>
              </a:rPr>
              <a:t>Administration </a:t>
            </a:r>
            <a:endParaRPr lang="en-GB" b="1" i="1" dirty="0">
              <a:solidFill>
                <a:srgbClr val="00B050"/>
              </a:solidFill>
            </a:endParaRPr>
          </a:p>
        </p:txBody>
      </p:sp>
      <p:sp>
        <p:nvSpPr>
          <p:cNvPr id="3" name="Content Placeholder 2"/>
          <p:cNvSpPr>
            <a:spLocks noGrp="1"/>
          </p:cNvSpPr>
          <p:nvPr>
            <p:ph idx="1"/>
          </p:nvPr>
        </p:nvSpPr>
        <p:spPr>
          <a:xfrm>
            <a:off x="431321" y="1166018"/>
            <a:ext cx="8229600" cy="5215310"/>
          </a:xfrm>
        </p:spPr>
        <p:txBody>
          <a:bodyPr rtlCol="0">
            <a:normAutofit/>
          </a:bodyPr>
          <a:lstStyle/>
          <a:p>
            <a:pPr eaLnBrk="1" fontAlgn="auto" hangingPunct="1">
              <a:spcAft>
                <a:spcPts val="0"/>
              </a:spcAft>
              <a:buFont typeface="Arial" pitchFamily="34" charset="0"/>
              <a:buChar char="•"/>
              <a:defRPr/>
            </a:pPr>
            <a:r>
              <a:rPr lang="en-GB" sz="1800" dirty="0">
                <a:latin typeface="Calibri" panose="020F0502020204030204" pitchFamily="34" charset="0"/>
                <a:cs typeface="Calibri" panose="020F0502020204030204" pitchFamily="34" charset="0"/>
              </a:rPr>
              <a:t>School gates open at 8.45am.</a:t>
            </a:r>
          </a:p>
          <a:p>
            <a:pPr eaLnBrk="1" fontAlgn="auto" hangingPunct="1">
              <a:spcAft>
                <a:spcPts val="0"/>
              </a:spcAft>
              <a:buFont typeface="Arial" pitchFamily="34" charset="0"/>
              <a:buChar char="•"/>
              <a:defRPr/>
            </a:pPr>
            <a:r>
              <a:rPr lang="en-GB" sz="1800" dirty="0">
                <a:latin typeface="Calibri" panose="020F0502020204030204" pitchFamily="34" charset="0"/>
                <a:cs typeface="Calibri" panose="020F0502020204030204" pitchFamily="34" charset="0"/>
              </a:rPr>
              <a:t>Children play until 8.55am then line up and are brought into school by the class teacher.</a:t>
            </a:r>
          </a:p>
          <a:p>
            <a:pPr eaLnBrk="1" fontAlgn="auto" hangingPunct="1">
              <a:spcAft>
                <a:spcPts val="0"/>
              </a:spcAft>
              <a:buFont typeface="Arial" pitchFamily="34" charset="0"/>
              <a:buChar char="•"/>
              <a:defRPr/>
            </a:pPr>
            <a:r>
              <a:rPr lang="en-GB" sz="1800" dirty="0">
                <a:latin typeface="Calibri" panose="020F0502020204030204" pitchFamily="34" charset="0"/>
                <a:cs typeface="Calibri" panose="020F0502020204030204" pitchFamily="34" charset="0"/>
              </a:rPr>
              <a:t>Children should come into school independently and on time.</a:t>
            </a:r>
          </a:p>
          <a:p>
            <a:pPr eaLnBrk="1" fontAlgn="auto" hangingPunct="1">
              <a:spcAft>
                <a:spcPts val="0"/>
              </a:spcAft>
              <a:buFont typeface="Arial" pitchFamily="34" charset="0"/>
              <a:buChar char="•"/>
              <a:defRPr/>
            </a:pPr>
            <a:r>
              <a:rPr lang="en-GB" sz="1800" dirty="0">
                <a:latin typeface="Calibri" panose="020F0502020204030204" pitchFamily="34" charset="0"/>
                <a:cs typeface="Calibri" panose="020F0502020204030204" pitchFamily="34" charset="0"/>
              </a:rPr>
              <a:t>All lateness will be recorded and any lateness of 15 minutes or more will contribute to your child’s overall attendance record.</a:t>
            </a:r>
          </a:p>
          <a:p>
            <a:endParaRPr lang="en-GB" sz="1800" dirty="0">
              <a:solidFill>
                <a:srgbClr val="242424"/>
              </a:solidFill>
              <a:latin typeface="Calibri" panose="020F0502020204030204" pitchFamily="34" charset="0"/>
              <a:ea typeface="Times New Roman" panose="02020603050405020304" pitchFamily="18" charset="0"/>
            </a:endParaRPr>
          </a:p>
          <a:p>
            <a:pPr marL="0" indent="0">
              <a:buNone/>
            </a:pPr>
            <a:r>
              <a:rPr lang="en-GB" sz="1800" dirty="0">
                <a:solidFill>
                  <a:srgbClr val="242424"/>
                </a:solidFill>
                <a:latin typeface="Calibri" panose="020F0502020204030204" pitchFamily="34" charset="0"/>
                <a:ea typeface="Times New Roman" panose="02020603050405020304" pitchFamily="18" charset="0"/>
              </a:rPr>
              <a:t>	School contact details</a:t>
            </a:r>
            <a:endParaRPr lang="en-GB" sz="18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n-GB" sz="1800" dirty="0">
                <a:solidFill>
                  <a:srgbClr val="242424"/>
                </a:solidFill>
                <a:effectLst/>
                <a:latin typeface="Calibri" panose="020F0502020204030204" pitchFamily="34" charset="0"/>
                <a:ea typeface="Times New Roman" panose="02020603050405020304" pitchFamily="18" charset="0"/>
              </a:rPr>
              <a:t>Telephone number: 02890 491650</a:t>
            </a:r>
            <a:endParaRPr lang="en-GB" sz="18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n-GB" sz="1800" dirty="0">
                <a:solidFill>
                  <a:srgbClr val="242424"/>
                </a:solidFill>
                <a:effectLst/>
                <a:latin typeface="Calibri" panose="020F0502020204030204" pitchFamily="34" charset="0"/>
                <a:ea typeface="Times New Roman" panose="02020603050405020304" pitchFamily="18" charset="0"/>
              </a:rPr>
              <a:t>Text message: 07586 589326</a:t>
            </a:r>
            <a:endParaRPr lang="en-GB" sz="18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n-GB" sz="1800" dirty="0">
                <a:solidFill>
                  <a:srgbClr val="242424"/>
                </a:solidFill>
                <a:effectLst/>
                <a:latin typeface="Calibri" panose="020F0502020204030204" pitchFamily="34" charset="0"/>
                <a:ea typeface="Times New Roman" panose="02020603050405020304" pitchFamily="18" charset="0"/>
              </a:rPr>
              <a:t>E-mail: </a:t>
            </a:r>
            <a:r>
              <a:rPr lang="en-GB" sz="1800" u="sng" dirty="0">
                <a:solidFill>
                  <a:srgbClr val="0563C1"/>
                </a:solidFill>
                <a:effectLst/>
                <a:latin typeface="Calibri" panose="020F0502020204030204" pitchFamily="34" charset="0"/>
                <a:ea typeface="Times New Roman" panose="02020603050405020304" pitchFamily="18" charset="0"/>
                <a:hlinkClick r:id="rId2"/>
              </a:rPr>
              <a:t>ngleeson163@c2kni.net</a:t>
            </a:r>
            <a:endParaRPr lang="en-GB" sz="1800" u="sng" dirty="0">
              <a:solidFill>
                <a:srgbClr val="0563C1"/>
              </a:solidFill>
              <a:latin typeface="Calibri" panose="020F0502020204030204" pitchFamily="34"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n-GB" sz="1800" dirty="0">
                <a:effectLst/>
                <a:latin typeface="Calibri" panose="020F0502020204030204" pitchFamily="34" charset="0"/>
                <a:ea typeface="Times New Roman" panose="02020603050405020304" pitchFamily="18" charset="0"/>
              </a:rPr>
              <a:t>P2C/F – Mrs </a:t>
            </a:r>
            <a:r>
              <a:rPr lang="en-GB" sz="1800" dirty="0" err="1">
                <a:effectLst/>
                <a:latin typeface="Calibri" panose="020F0502020204030204" pitchFamily="34" charset="0"/>
                <a:ea typeface="Times New Roman" panose="02020603050405020304" pitchFamily="18" charset="0"/>
              </a:rPr>
              <a:t>Capener</a:t>
            </a:r>
            <a:r>
              <a:rPr lang="en-GB" sz="1800" dirty="0">
                <a:latin typeface="Calibri" panose="020F0502020204030204" pitchFamily="34" charset="0"/>
                <a:ea typeface="Times New Roman" panose="02020603050405020304" pitchFamily="18" charset="0"/>
              </a:rPr>
              <a:t>:  Monday, Tuesday</a:t>
            </a:r>
          </a:p>
          <a:p>
            <a:pPr marL="800100" lvl="2" indent="0">
              <a:buSzPts val="1000"/>
              <a:buNone/>
              <a:tabLst>
                <a:tab pos="457200" algn="l"/>
              </a:tabLst>
            </a:pPr>
            <a:r>
              <a:rPr lang="en-GB" sz="1800" dirty="0">
                <a:effectLst/>
                <a:latin typeface="Calibri" panose="020F0502020204030204" pitchFamily="34" charset="0"/>
                <a:ea typeface="Times New Roman" panose="02020603050405020304" pitchFamily="18" charset="0"/>
              </a:rPr>
              <a:t>      Mrs Ferrin:  Wednesday – Friday</a:t>
            </a:r>
          </a:p>
          <a:p>
            <a:pPr marL="285750" indent="-285750">
              <a:buSzPts val="1000"/>
              <a:tabLst>
                <a:tab pos="457200" algn="l"/>
              </a:tabLst>
            </a:pPr>
            <a:r>
              <a:rPr lang="en-GB" sz="1800" dirty="0">
                <a:effectLst/>
                <a:latin typeface="Calibri" panose="020F0502020204030204" pitchFamily="34" charset="0"/>
                <a:ea typeface="Times New Roman" panose="02020603050405020304" pitchFamily="18" charset="0"/>
                <a:cs typeface="Calibri" panose="020F0502020204030204" pitchFamily="34" charset="0"/>
              </a:rPr>
              <a:t>P2S – Miss Stevenson – Monday – Thursday</a:t>
            </a:r>
          </a:p>
          <a:p>
            <a:pPr marL="0" indent="0">
              <a:buSzPts val="1000"/>
              <a:buNone/>
              <a:tabLst>
                <a:tab pos="457200" algn="l"/>
              </a:tabLst>
            </a:pPr>
            <a:r>
              <a:rPr lang="en-GB" sz="1800" dirty="0">
                <a:latin typeface="Calibri" panose="020F0502020204030204" pitchFamily="34" charset="0"/>
                <a:ea typeface="Times New Roman" panose="02020603050405020304" pitchFamily="18" charset="0"/>
                <a:cs typeface="Calibri" panose="020F0502020204030204" pitchFamily="34" charset="0"/>
              </a:rPr>
              <a:t>	       Mrs </a:t>
            </a:r>
            <a:r>
              <a:rPr lang="en-GB" sz="1800" dirty="0" err="1">
                <a:latin typeface="Calibri" panose="020F0502020204030204" pitchFamily="34" charset="0"/>
                <a:ea typeface="Times New Roman" panose="02020603050405020304" pitchFamily="18" charset="0"/>
                <a:cs typeface="Calibri" panose="020F0502020204030204" pitchFamily="34" charset="0"/>
              </a:rPr>
              <a:t>Capener</a:t>
            </a:r>
            <a:r>
              <a:rPr lang="en-GB" sz="1800" dirty="0">
                <a:latin typeface="Calibri" panose="020F0502020204030204" pitchFamily="34" charset="0"/>
                <a:ea typeface="Times New Roman" panose="02020603050405020304" pitchFamily="18" charset="0"/>
                <a:cs typeface="Calibri" panose="020F0502020204030204" pitchFamily="34" charset="0"/>
              </a:rPr>
              <a:t> – Friday (until Halloween)</a:t>
            </a:r>
            <a:endParaRPr lang="en-GB" sz="1800" dirty="0">
              <a:effectLst/>
              <a:latin typeface="Calibri" panose="020F0502020204030204" pitchFamily="34" charset="0"/>
              <a:ea typeface="Times New Roman" panose="02020603050405020304" pitchFamily="18" charset="0"/>
              <a:cs typeface="Calibri" panose="020F0502020204030204" pitchFamily="34" charset="0"/>
            </a:endParaRPr>
          </a:p>
          <a:p>
            <a:pPr marL="0" indent="0" eaLnBrk="1" fontAlgn="auto" hangingPunct="1">
              <a:spcAft>
                <a:spcPts val="0"/>
              </a:spcAft>
              <a:buNone/>
              <a:defRPr/>
            </a:pPr>
            <a:endParaRPr lang="en-GB" dirty="0">
              <a:latin typeface="Comic Sans MS" pitchFamily="66" charset="0"/>
            </a:endParaRPr>
          </a:p>
        </p:txBody>
      </p:sp>
      <p:pic>
        <p:nvPicPr>
          <p:cNvPr id="15363" name="Picture 4" descr="http://images4.fanpop.com/image/photos/22100000/Colored-pencils-pencils-22186659-1600-1200.jpg">
            <a:hlinkClick r:id="rId3"/>
          </p:cNvPr>
          <p:cNvPicPr>
            <a:picLocks noChangeAspect="1" noChangeArrowheads="1"/>
          </p:cNvPicPr>
          <p:nvPr/>
        </p:nvPicPr>
        <p:blipFill>
          <a:blip r:embed="rId4"/>
          <a:srcRect/>
          <a:stretch>
            <a:fillRect/>
          </a:stretch>
        </p:blipFill>
        <p:spPr bwMode="auto">
          <a:xfrm rot="-3224963">
            <a:off x="6701158" y="4489755"/>
            <a:ext cx="2101537" cy="1911452"/>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48BCB25-A033-4CD5-9716-39263DE60033}"/>
              </a:ext>
            </a:extLst>
          </p:cNvPr>
          <p:cNvSpPr>
            <a:spLocks noGrp="1"/>
          </p:cNvSpPr>
          <p:nvPr>
            <p:ph type="title"/>
          </p:nvPr>
        </p:nvSpPr>
        <p:spPr>
          <a:xfrm>
            <a:off x="534988" y="188913"/>
            <a:ext cx="8074025" cy="1143000"/>
          </a:xfrm>
        </p:spPr>
        <p:txBody>
          <a:bodyPr>
            <a:normAutofit fontScale="90000"/>
          </a:bodyPr>
          <a:lstStyle/>
          <a:p>
            <a:pPr>
              <a:defRPr/>
            </a:pPr>
            <a:r>
              <a:rPr lang="en-US" sz="3100" dirty="0">
                <a:solidFill>
                  <a:srgbClr val="0070C0"/>
                </a:solidFill>
              </a:rPr>
              <a:t>What is meant by Special Educational Needs (SEN)?</a:t>
            </a:r>
            <a:br>
              <a:rPr lang="en-GB" sz="2800" dirty="0">
                <a:solidFill>
                  <a:sysClr val="windowText" lastClr="000000"/>
                </a:solidFill>
              </a:rPr>
            </a:br>
            <a:endParaRPr lang="en-GB" dirty="0"/>
          </a:p>
        </p:txBody>
      </p:sp>
      <p:sp>
        <p:nvSpPr>
          <p:cNvPr id="37891" name="Rectangle 5">
            <a:extLst>
              <a:ext uri="{FF2B5EF4-FFF2-40B4-BE49-F238E27FC236}">
                <a16:creationId xmlns:a16="http://schemas.microsoft.com/office/drawing/2014/main" id="{7A861D73-8B10-4E34-A947-87378869560A}"/>
              </a:ext>
            </a:extLst>
          </p:cNvPr>
          <p:cNvSpPr>
            <a:spLocks noChangeArrowheads="1"/>
          </p:cNvSpPr>
          <p:nvPr/>
        </p:nvSpPr>
        <p:spPr bwMode="auto">
          <a:xfrm>
            <a:off x="250825" y="981075"/>
            <a:ext cx="8642350" cy="483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a:t>In the 1996 Education Order a child is described as having special educational needs (SEN) if they have </a:t>
            </a:r>
            <a:r>
              <a:rPr lang="en-US" altLang="en-US" sz="2800" b="1"/>
              <a:t>significantly </a:t>
            </a:r>
            <a:r>
              <a:rPr lang="en-US" altLang="en-US" sz="2800"/>
              <a:t>greater difficulty in learning than the other children, that calls for </a:t>
            </a:r>
            <a:r>
              <a:rPr lang="en-US" altLang="en-US" sz="2800" b="1"/>
              <a:t>special educational provision</a:t>
            </a:r>
            <a:r>
              <a:rPr lang="en-US" altLang="en-US" sz="2800"/>
              <a:t> to be made. A child also has SEN if  they have a </a:t>
            </a:r>
            <a:r>
              <a:rPr lang="en-US" altLang="en-US" sz="2800" b="1"/>
              <a:t>disability</a:t>
            </a:r>
            <a:r>
              <a:rPr lang="en-US" altLang="en-US" sz="2800"/>
              <a:t> that calls for special education provision that is </a:t>
            </a:r>
            <a:r>
              <a:rPr lang="en-US" altLang="en-US" sz="2800" b="1"/>
              <a:t>additional to </a:t>
            </a:r>
            <a:r>
              <a:rPr lang="en-US" altLang="en-US" sz="2800"/>
              <a:t>or </a:t>
            </a:r>
            <a:r>
              <a:rPr lang="en-US" altLang="en-US" sz="2800" b="1"/>
              <a:t>otherwise different </a:t>
            </a:r>
            <a:r>
              <a:rPr lang="en-US" altLang="en-US" sz="2800"/>
              <a:t>from what the other children of a similar age receive in an ordinary school. </a:t>
            </a:r>
          </a:p>
          <a:p>
            <a:pPr>
              <a:spcBef>
                <a:spcPct val="0"/>
              </a:spcBef>
              <a:buFontTx/>
              <a:buNone/>
            </a:pPr>
            <a:endParaRPr lang="en-US" altLang="en-US" sz="2800"/>
          </a:p>
          <a:p>
            <a:pPr>
              <a:spcBef>
                <a:spcPct val="0"/>
              </a:spcBef>
              <a:buFontTx/>
              <a:buNone/>
            </a:pPr>
            <a:r>
              <a:rPr lang="en-US" altLang="en-US" sz="2800"/>
              <a:t>Most children who experience learning difficulties will </a:t>
            </a:r>
            <a:r>
              <a:rPr lang="en-US" altLang="en-US" sz="2800" b="1"/>
              <a:t>not</a:t>
            </a:r>
          </a:p>
          <a:p>
            <a:pPr>
              <a:spcBef>
                <a:spcPct val="0"/>
              </a:spcBef>
              <a:buFontTx/>
              <a:buNone/>
            </a:pPr>
            <a:r>
              <a:rPr lang="en-US" altLang="en-US" sz="2800"/>
              <a:t>have Special Educational Needs. </a:t>
            </a:r>
          </a:p>
        </p:txBody>
      </p:sp>
    </p:spTree>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DF44173-8E52-40D9-9D09-3C83EBE1F999}"/>
              </a:ext>
            </a:extLst>
          </p:cNvPr>
          <p:cNvSpPr>
            <a:spLocks noGrp="1"/>
          </p:cNvSpPr>
          <p:nvPr>
            <p:ph type="title"/>
          </p:nvPr>
        </p:nvSpPr>
        <p:spPr>
          <a:xfrm>
            <a:off x="457200" y="142875"/>
            <a:ext cx="8075613" cy="1143000"/>
          </a:xfrm>
        </p:spPr>
        <p:txBody>
          <a:bodyPr>
            <a:normAutofit fontScale="90000"/>
          </a:bodyPr>
          <a:lstStyle/>
          <a:p>
            <a:pPr>
              <a:defRPr/>
            </a:pPr>
            <a:r>
              <a:rPr lang="en-GB" sz="4000" dirty="0">
                <a:solidFill>
                  <a:srgbClr val="0070C0"/>
                </a:solidFill>
                <a:cs typeface="Calibri" panose="020F0502020204030204" pitchFamily="34" charset="0"/>
              </a:rPr>
              <a:t>Meeting the needs of learners</a:t>
            </a:r>
            <a:br>
              <a:rPr lang="en-GB" sz="1600" dirty="0">
                <a:solidFill>
                  <a:sysClr val="windowText" lastClr="000000"/>
                </a:solidFill>
              </a:rPr>
            </a:br>
            <a:endParaRPr lang="en-GB" dirty="0">
              <a:solidFill>
                <a:srgbClr val="0070C0"/>
              </a:solidFill>
            </a:endParaRPr>
          </a:p>
        </p:txBody>
      </p:sp>
      <p:sp>
        <p:nvSpPr>
          <p:cNvPr id="6" name="Rectangle 5">
            <a:extLst>
              <a:ext uri="{FF2B5EF4-FFF2-40B4-BE49-F238E27FC236}">
                <a16:creationId xmlns:a16="http://schemas.microsoft.com/office/drawing/2014/main" id="{E1C5F594-C027-4EBD-A929-F978FF0007E0}"/>
              </a:ext>
            </a:extLst>
          </p:cNvPr>
          <p:cNvSpPr/>
          <p:nvPr/>
        </p:nvSpPr>
        <p:spPr>
          <a:xfrm>
            <a:off x="185738" y="1052513"/>
            <a:ext cx="8618537" cy="5553075"/>
          </a:xfrm>
          <a:prstGeom prst="rect">
            <a:avLst/>
          </a:prstGeom>
        </p:spPr>
        <p:txBody>
          <a:bodyPr>
            <a:spAutoFit/>
          </a:bodyPr>
          <a:lstStyle/>
          <a:p>
            <a:pPr marL="365760" indent="-256032" algn="ctr">
              <a:spcBef>
                <a:spcPts val="400"/>
              </a:spcBef>
              <a:buClr>
                <a:srgbClr val="2DA2BF"/>
              </a:buClr>
              <a:buSzPct val="68000"/>
              <a:buFont typeface="Wingdings 3"/>
              <a:buChar char=""/>
              <a:defRPr/>
            </a:pPr>
            <a:endParaRPr lang="en-GB" sz="700" b="1" dirty="0">
              <a:solidFill>
                <a:srgbClr val="FF0000"/>
              </a:solidFill>
              <a:latin typeface="Calibri" panose="020F0502020204030204" pitchFamily="34" charset="0"/>
              <a:cs typeface="Calibri" panose="020F0502020204030204" pitchFamily="34" charset="0"/>
            </a:endParaRPr>
          </a:p>
          <a:p>
            <a:pPr marL="365760" indent="-256032">
              <a:lnSpc>
                <a:spcPct val="120000"/>
              </a:lnSpc>
              <a:spcBef>
                <a:spcPts val="400"/>
              </a:spcBef>
              <a:buClr>
                <a:srgbClr val="2DA2BF"/>
              </a:buClr>
              <a:buSzPct val="68000"/>
              <a:buFont typeface="Wingdings 3"/>
              <a:buChar char=""/>
              <a:defRPr/>
            </a:pPr>
            <a:r>
              <a:rPr lang="en-GB" sz="2800" dirty="0">
                <a:solidFill>
                  <a:prstClr val="black"/>
                </a:solidFill>
                <a:cs typeface="Calibri" panose="020F0502020204030204" pitchFamily="34" charset="0"/>
              </a:rPr>
              <a:t>Children have different skills, abilities and interests.</a:t>
            </a:r>
          </a:p>
          <a:p>
            <a:pPr marL="365760" indent="-256032">
              <a:lnSpc>
                <a:spcPct val="120000"/>
              </a:lnSpc>
              <a:spcBef>
                <a:spcPts val="400"/>
              </a:spcBef>
              <a:buClr>
                <a:srgbClr val="2DA2BF"/>
              </a:buClr>
              <a:buSzPct val="68000"/>
              <a:buFont typeface="Wingdings 3"/>
              <a:buChar char=""/>
              <a:defRPr/>
            </a:pPr>
            <a:r>
              <a:rPr lang="en-GB" sz="2800" dirty="0">
                <a:solidFill>
                  <a:prstClr val="black"/>
                </a:solidFill>
                <a:cs typeface="Calibri" panose="020F0502020204030204" pitchFamily="34" charset="0"/>
              </a:rPr>
              <a:t> Children make progress at different rates so please don’t compare your child with others. </a:t>
            </a:r>
          </a:p>
          <a:p>
            <a:pPr marL="365760" indent="-256032">
              <a:lnSpc>
                <a:spcPct val="120000"/>
              </a:lnSpc>
              <a:spcBef>
                <a:spcPts val="400"/>
              </a:spcBef>
              <a:buClr>
                <a:srgbClr val="2DA2BF"/>
              </a:buClr>
              <a:buSzPct val="68000"/>
              <a:buFont typeface="Wingdings 3"/>
              <a:buChar char=""/>
              <a:defRPr/>
            </a:pPr>
            <a:r>
              <a:rPr lang="en-GB" sz="2800" dirty="0">
                <a:solidFill>
                  <a:prstClr val="black"/>
                </a:solidFill>
                <a:cs typeface="Calibri" panose="020F0502020204030204" pitchFamily="34" charset="0"/>
              </a:rPr>
              <a:t>Children learn best in different ways </a:t>
            </a:r>
            <a:r>
              <a:rPr lang="en-GB" sz="2800" dirty="0"/>
              <a:t>and in school we will use a wide range of approaches to help the children learn best. </a:t>
            </a:r>
          </a:p>
          <a:p>
            <a:pPr marL="365760" indent="-256032">
              <a:lnSpc>
                <a:spcPct val="120000"/>
              </a:lnSpc>
              <a:spcBef>
                <a:spcPts val="400"/>
              </a:spcBef>
              <a:buClr>
                <a:srgbClr val="2DA2BF"/>
              </a:buClr>
              <a:buSzPct val="68000"/>
              <a:buFont typeface="Wingdings 3"/>
              <a:buChar char=""/>
              <a:defRPr/>
            </a:pPr>
            <a:r>
              <a:rPr lang="en-GB" sz="2800" dirty="0">
                <a:solidFill>
                  <a:prstClr val="black"/>
                </a:solidFill>
                <a:cs typeface="Calibri" panose="020F0502020204030204" pitchFamily="34" charset="0"/>
              </a:rPr>
              <a:t>If your child is given slightly different work than the rest of the class this does not mean they have Special Educational Needs.</a:t>
            </a:r>
          </a:p>
          <a:p>
            <a:pPr marL="109728">
              <a:lnSpc>
                <a:spcPct val="120000"/>
              </a:lnSpc>
              <a:spcBef>
                <a:spcPts val="400"/>
              </a:spcBef>
              <a:buClr>
                <a:srgbClr val="2DA2BF"/>
              </a:buClr>
              <a:buSzPct val="68000"/>
              <a:defRPr/>
            </a:pPr>
            <a:endParaRPr lang="en-GB" sz="2400" dirty="0">
              <a:solidFill>
                <a:prstClr val="black"/>
              </a:solidFill>
              <a:cs typeface="Calibri" panose="020F0502020204030204" pitchFamily="34" charset="0"/>
            </a:endParaRPr>
          </a:p>
        </p:txBody>
      </p:sp>
    </p:spTree>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2">
            <a:extLst>
              <a:ext uri="{FF2B5EF4-FFF2-40B4-BE49-F238E27FC236}">
                <a16:creationId xmlns:a16="http://schemas.microsoft.com/office/drawing/2014/main" id="{9D48BA28-5CF4-4CA5-A6BE-E0A70309E517}"/>
              </a:ext>
            </a:extLst>
          </p:cNvPr>
          <p:cNvSpPr>
            <a:spLocks noGrp="1" noChangeArrowheads="1"/>
          </p:cNvSpPr>
          <p:nvPr>
            <p:ph type="title"/>
          </p:nvPr>
        </p:nvSpPr>
        <p:spPr>
          <a:xfrm>
            <a:off x="457200" y="44450"/>
            <a:ext cx="8507413" cy="1143000"/>
          </a:xfrm>
        </p:spPr>
        <p:txBody>
          <a:bodyPr/>
          <a:lstStyle/>
          <a:p>
            <a:r>
              <a:rPr lang="en-US" altLang="en-US" sz="3600">
                <a:solidFill>
                  <a:srgbClr val="0070C0"/>
                </a:solidFill>
              </a:rPr>
              <a:t>What our school does to support individual differences between learners</a:t>
            </a:r>
            <a:endParaRPr lang="en-GB" altLang="en-US" sz="3600"/>
          </a:p>
        </p:txBody>
      </p:sp>
      <p:sp>
        <p:nvSpPr>
          <p:cNvPr id="7" name="Rectangle 6">
            <a:extLst>
              <a:ext uri="{FF2B5EF4-FFF2-40B4-BE49-F238E27FC236}">
                <a16:creationId xmlns:a16="http://schemas.microsoft.com/office/drawing/2014/main" id="{6185027F-C5CC-4F2F-A9BB-C33EA5E44A1C}"/>
              </a:ext>
            </a:extLst>
          </p:cNvPr>
          <p:cNvSpPr/>
          <p:nvPr/>
        </p:nvSpPr>
        <p:spPr>
          <a:xfrm>
            <a:off x="179388" y="1187450"/>
            <a:ext cx="8640762" cy="4708525"/>
          </a:xfrm>
          <a:prstGeom prst="rect">
            <a:avLst/>
          </a:prstGeom>
        </p:spPr>
        <p:txBody>
          <a:bodyPr>
            <a:spAutoFit/>
          </a:bodyPr>
          <a:lstStyle/>
          <a:p>
            <a:pPr marL="109728">
              <a:defRPr/>
            </a:pPr>
            <a:r>
              <a:rPr lang="en-US" sz="2000" dirty="0"/>
              <a:t>Lots of children will have learning difficulties from time to time and the school is well </a:t>
            </a:r>
            <a:r>
              <a:rPr lang="en-US" sz="2000" dirty="0" err="1"/>
              <a:t>organised</a:t>
            </a:r>
            <a:r>
              <a:rPr lang="en-US" sz="2000" dirty="0"/>
              <a:t> to address this by:-</a:t>
            </a:r>
          </a:p>
          <a:p>
            <a:pPr marL="109728">
              <a:defRPr/>
            </a:pPr>
            <a:endParaRPr lang="en-US" sz="2000" dirty="0"/>
          </a:p>
          <a:p>
            <a:pPr>
              <a:defRPr/>
            </a:pPr>
            <a:r>
              <a:rPr lang="en-US" sz="2000" dirty="0"/>
              <a:t>Grouping the children for learning new tasks</a:t>
            </a:r>
          </a:p>
          <a:p>
            <a:pPr>
              <a:defRPr/>
            </a:pPr>
            <a:r>
              <a:rPr lang="en-US" sz="2000" dirty="0"/>
              <a:t>Using different learning materials and resources </a:t>
            </a:r>
          </a:p>
          <a:p>
            <a:pPr>
              <a:defRPr/>
            </a:pPr>
            <a:r>
              <a:rPr lang="en-US" sz="2000" dirty="0"/>
              <a:t>Over learning in the classroom</a:t>
            </a:r>
          </a:p>
          <a:p>
            <a:pPr>
              <a:defRPr/>
            </a:pPr>
            <a:r>
              <a:rPr lang="en-US" sz="2000" dirty="0"/>
              <a:t>Small group withdrawal</a:t>
            </a:r>
          </a:p>
          <a:p>
            <a:pPr>
              <a:defRPr/>
            </a:pPr>
            <a:r>
              <a:rPr lang="en-US" sz="2000" dirty="0"/>
              <a:t>Use of practical resources</a:t>
            </a:r>
          </a:p>
          <a:p>
            <a:pPr>
              <a:defRPr/>
            </a:pPr>
            <a:r>
              <a:rPr lang="en-US" sz="2000" dirty="0"/>
              <a:t>Providing some small “catch up groups” for literacy and numeracy</a:t>
            </a:r>
          </a:p>
          <a:p>
            <a:pPr>
              <a:defRPr/>
            </a:pPr>
            <a:r>
              <a:rPr lang="en-US" sz="2000" dirty="0"/>
              <a:t>Providing training for teachers</a:t>
            </a:r>
          </a:p>
          <a:p>
            <a:pPr>
              <a:defRPr/>
            </a:pPr>
            <a:r>
              <a:rPr lang="en-US" sz="2000" dirty="0"/>
              <a:t>Outreach support – PERI (Literacy), </a:t>
            </a:r>
            <a:r>
              <a:rPr lang="en-US" sz="2000" dirty="0" err="1"/>
              <a:t>Harberton</a:t>
            </a:r>
            <a:r>
              <a:rPr lang="en-US" sz="2000" dirty="0"/>
              <a:t> (Literacy), RISE (Early Years support), </a:t>
            </a:r>
            <a:r>
              <a:rPr lang="en-US" sz="2000" dirty="0" err="1"/>
              <a:t>Harberton</a:t>
            </a:r>
            <a:r>
              <a:rPr lang="en-US" sz="2000" dirty="0"/>
              <a:t> (</a:t>
            </a:r>
            <a:r>
              <a:rPr lang="en-US" sz="2000" dirty="0" err="1"/>
              <a:t>Behaviour</a:t>
            </a:r>
            <a:r>
              <a:rPr lang="en-US" sz="2000" dirty="0"/>
              <a:t>), </a:t>
            </a:r>
            <a:r>
              <a:rPr lang="en-US" sz="2000" dirty="0" err="1"/>
              <a:t>Clarawood</a:t>
            </a:r>
            <a:r>
              <a:rPr lang="en-US" sz="2000" dirty="0"/>
              <a:t> (</a:t>
            </a:r>
            <a:r>
              <a:rPr lang="en-US" sz="2000" dirty="0" err="1"/>
              <a:t>Behaviour</a:t>
            </a:r>
            <a:r>
              <a:rPr lang="en-US" sz="2000" dirty="0"/>
              <a:t>), Autism Advisory and Intervention Service.</a:t>
            </a:r>
          </a:p>
          <a:p>
            <a:pPr marL="109728">
              <a:defRPr/>
            </a:pPr>
            <a:endParaRPr lang="en-US" sz="2000" dirty="0"/>
          </a:p>
          <a:p>
            <a:pPr marL="109728">
              <a:defRPr/>
            </a:pPr>
            <a:r>
              <a:rPr lang="en-US" sz="2000" b="1" dirty="0"/>
              <a:t>Most children with learning difficulties do not have Special Educational Needs</a:t>
            </a:r>
          </a:p>
        </p:txBody>
      </p:sp>
    </p:spTree>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468313" y="260350"/>
            <a:ext cx="8229600" cy="1143000"/>
          </a:xfrm>
        </p:spPr>
        <p:txBody>
          <a:bodyPr/>
          <a:lstStyle/>
          <a:p>
            <a:pPr eaLnBrk="1" hangingPunct="1"/>
            <a:r>
              <a:rPr lang="en-GB" sz="4800" b="1" i="1" dirty="0">
                <a:solidFill>
                  <a:srgbClr val="00B050"/>
                </a:solidFill>
                <a:latin typeface="Comic Sans MS" pitchFamily="66" charset="0"/>
              </a:rPr>
              <a:t>Thank you </a:t>
            </a:r>
          </a:p>
        </p:txBody>
      </p:sp>
      <p:pic>
        <p:nvPicPr>
          <p:cNvPr id="25603" name="Picture 3" descr="http://images4.fanpop.com/image/photos/22100000/Colored-pencils-pencils-22186659-1600-1200.jpg">
            <a:hlinkClick r:id="rId3"/>
          </p:cNvPr>
          <p:cNvPicPr>
            <a:picLocks noChangeAspect="1" noChangeArrowheads="1"/>
          </p:cNvPicPr>
          <p:nvPr/>
        </p:nvPicPr>
        <p:blipFill>
          <a:blip r:embed="rId4"/>
          <a:srcRect/>
          <a:stretch>
            <a:fillRect/>
          </a:stretch>
        </p:blipFill>
        <p:spPr bwMode="auto">
          <a:xfrm rot="-2496801">
            <a:off x="7218649" y="5059262"/>
            <a:ext cx="1537693" cy="1398609"/>
          </a:xfrm>
          <a:prstGeom prst="rect">
            <a:avLst/>
          </a:prstGeom>
          <a:noFill/>
          <a:ln w="9525">
            <a:noFill/>
            <a:miter lim="800000"/>
            <a:headEnd/>
            <a:tailEnd/>
          </a:ln>
        </p:spPr>
      </p:pic>
      <p:sp>
        <p:nvSpPr>
          <p:cNvPr id="25602" name="Content Placeholder 2"/>
          <p:cNvSpPr>
            <a:spLocks noGrp="1"/>
          </p:cNvSpPr>
          <p:nvPr>
            <p:ph idx="1"/>
          </p:nvPr>
        </p:nvSpPr>
        <p:spPr/>
        <p:txBody>
          <a:bodyPr/>
          <a:lstStyle/>
          <a:p>
            <a:pPr eaLnBrk="1" hangingPunct="1"/>
            <a:r>
              <a:rPr lang="en-GB" sz="1800" dirty="0">
                <a:latin typeface="Calibri" panose="020F0502020204030204" pitchFamily="34" charset="0"/>
                <a:cs typeface="Calibri" panose="020F0502020204030204" pitchFamily="34" charset="0"/>
              </a:rPr>
              <a:t>Please ensure you have completed the digital data collection form. </a:t>
            </a:r>
          </a:p>
          <a:p>
            <a:pPr eaLnBrk="1" hangingPunct="1"/>
            <a:endParaRPr lang="en-GB" sz="1800" dirty="0">
              <a:latin typeface="Calibri" panose="020F0502020204030204" pitchFamily="34" charset="0"/>
              <a:cs typeface="Calibri" panose="020F0502020204030204" pitchFamily="34" charset="0"/>
            </a:endParaRPr>
          </a:p>
          <a:p>
            <a:pPr eaLnBrk="1" hangingPunct="1"/>
            <a:r>
              <a:rPr lang="en-GB" sz="1800" dirty="0">
                <a:latin typeface="Calibri" panose="020F0502020204030204" pitchFamily="34" charset="0"/>
                <a:cs typeface="Calibri" panose="020F0502020204030204" pitchFamily="34" charset="0"/>
              </a:rPr>
              <a:t>Don’t forget to visit our school website and find out what your children are up to and receive up to date news and letters!</a:t>
            </a:r>
          </a:p>
          <a:p>
            <a:pPr marL="0" indent="0" eaLnBrk="1" hangingPunct="1">
              <a:buNone/>
            </a:pPr>
            <a:r>
              <a:rPr lang="en-GB" sz="1800" dirty="0">
                <a:latin typeface="Calibri" panose="020F0502020204030204" pitchFamily="34" charset="0"/>
                <a:cs typeface="Calibri" panose="020F0502020204030204" pitchFamily="34" charset="0"/>
              </a:rPr>
              <a:t>       </a:t>
            </a:r>
            <a:r>
              <a:rPr lang="en-GB" sz="1800" dirty="0">
                <a:latin typeface="Calibri" panose="020F0502020204030204" pitchFamily="34" charset="0"/>
                <a:cs typeface="Calibri" panose="020F0502020204030204" pitchFamily="34" charset="0"/>
                <a:hlinkClick r:id="rId5"/>
              </a:rPr>
              <a:t>www. </a:t>
            </a:r>
            <a:r>
              <a:rPr lang="en-GB" sz="1800" u="sng" dirty="0">
                <a:latin typeface="Calibri" panose="020F0502020204030204" pitchFamily="34" charset="0"/>
                <a:cs typeface="Calibri" panose="020F0502020204030204" pitchFamily="34" charset="0"/>
                <a:hlinkClick r:id="rId5"/>
              </a:rPr>
              <a:t>rosettaps</a:t>
            </a:r>
            <a:r>
              <a:rPr lang="en-GB" sz="1800" dirty="0">
                <a:latin typeface="Calibri" panose="020F0502020204030204" pitchFamily="34" charset="0"/>
                <a:cs typeface="Calibri" panose="020F0502020204030204" pitchFamily="34" charset="0"/>
                <a:hlinkClick r:id="rId5"/>
              </a:rPr>
              <a:t>.co.uk </a:t>
            </a:r>
            <a:endParaRPr lang="en-GB" sz="1800" dirty="0">
              <a:latin typeface="Calibri" panose="020F0502020204030204" pitchFamily="34" charset="0"/>
              <a:cs typeface="Calibri" panose="020F0502020204030204" pitchFamily="34" charset="0"/>
            </a:endParaRPr>
          </a:p>
          <a:p>
            <a:pPr eaLnBrk="1" hangingPunct="1">
              <a:buFont typeface="Arial" charset="0"/>
              <a:buNone/>
            </a:pPr>
            <a:endParaRPr lang="en-GB" sz="1800" dirty="0">
              <a:latin typeface="Calibri" panose="020F0502020204030204" pitchFamily="34" charset="0"/>
              <a:cs typeface="Calibri" panose="020F0502020204030204" pitchFamily="34" charset="0"/>
            </a:endParaRPr>
          </a:p>
          <a:p>
            <a:pPr eaLnBrk="1" hangingPunct="1"/>
            <a:r>
              <a:rPr lang="en-GB" sz="1800" dirty="0">
                <a:latin typeface="Calibri" panose="020F0502020204030204" pitchFamily="34" charset="0"/>
                <a:cs typeface="Calibri" panose="020F0502020204030204" pitchFamily="34" charset="0"/>
              </a:rPr>
              <a:t>You can also find us on Facebook – Rosetta Primary School and Instagram - @rosetta.primary.Belfast   (please ensure if you are new to the school that photo</a:t>
            </a:r>
          </a:p>
          <a:p>
            <a:pPr marL="0" indent="0" eaLnBrk="1" hangingPunct="1">
              <a:buNone/>
            </a:pPr>
            <a:r>
              <a:rPr lang="en-GB" sz="1800" dirty="0">
                <a:latin typeface="Calibri" panose="020F0502020204030204" pitchFamily="34" charset="0"/>
                <a:cs typeface="Calibri" panose="020F0502020204030204" pitchFamily="34" charset="0"/>
              </a:rPr>
              <a:t>       permission forms have been returned to the office. </a:t>
            </a:r>
          </a:p>
          <a:p>
            <a:pPr marL="0" indent="0" eaLnBrk="1" hangingPunct="1">
              <a:buNone/>
            </a:pPr>
            <a:endParaRPr lang="en-GB" sz="1800" dirty="0">
              <a:latin typeface="Calibri" panose="020F0502020204030204" pitchFamily="34" charset="0"/>
              <a:cs typeface="Calibri" panose="020F0502020204030204" pitchFamily="34" charset="0"/>
            </a:endParaRPr>
          </a:p>
          <a:p>
            <a:pPr eaLnBrk="1" hangingPunct="1"/>
            <a:r>
              <a:rPr lang="en-GB" sz="1800" dirty="0">
                <a:latin typeface="Calibri" panose="020F0502020204030204" pitchFamily="34" charset="0"/>
                <a:cs typeface="Calibri" panose="020F0502020204030204" pitchFamily="34" charset="0"/>
              </a:rPr>
              <a:t>You can also download our app, available from Google Play store or the App store.</a:t>
            </a:r>
          </a:p>
          <a:p>
            <a:pPr marL="0" indent="0" eaLnBrk="1" hangingPunct="1">
              <a:buNone/>
            </a:pPr>
            <a:r>
              <a:rPr lang="en-GB" sz="1800" dirty="0">
                <a:latin typeface="Calibri" panose="020F0502020204030204" pitchFamily="34" charset="0"/>
                <a:cs typeface="Calibri" panose="020F0502020204030204" pitchFamily="34" charset="0"/>
              </a:rPr>
              <a:t> (Download ‘School Jotter’ and enter ‘Rosetta Primary School’ Let us know if you need any assistance!)</a:t>
            </a:r>
          </a:p>
          <a:p>
            <a:pPr eaLnBrk="1" hangingPunct="1"/>
            <a:endParaRPr lang="en-GB" sz="1800" dirty="0">
              <a:latin typeface="Calibri" panose="020F0502020204030204" pitchFamily="34" charset="0"/>
              <a:cs typeface="Calibri" panose="020F0502020204030204" pitchFamily="34" charset="0"/>
            </a:endParaRPr>
          </a:p>
          <a:p>
            <a:pPr marL="0" indent="0" eaLnBrk="1" hangingPunct="1">
              <a:buNone/>
            </a:pPr>
            <a:endParaRPr lang="en-GB" sz="2800" dirty="0">
              <a:latin typeface="Comic Sans MS" pitchFamily="66"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E383A-DB81-8675-7AFC-178C072489BE}"/>
              </a:ext>
            </a:extLst>
          </p:cNvPr>
          <p:cNvSpPr>
            <a:spLocks noGrp="1"/>
          </p:cNvSpPr>
          <p:nvPr>
            <p:ph type="title"/>
          </p:nvPr>
        </p:nvSpPr>
        <p:spPr/>
        <p:txBody>
          <a:bodyPr/>
          <a:lstStyle/>
          <a:p>
            <a:r>
              <a:rPr lang="en-GB" b="1" i="1" dirty="0">
                <a:solidFill>
                  <a:srgbClr val="00B050"/>
                </a:solidFill>
                <a:latin typeface="Comic Sans MS" pitchFamily="66" charset="0"/>
              </a:rPr>
              <a:t>Dinners</a:t>
            </a:r>
            <a:endParaRPr lang="en-GB" dirty="0"/>
          </a:p>
        </p:txBody>
      </p:sp>
      <p:sp>
        <p:nvSpPr>
          <p:cNvPr id="3" name="Content Placeholder 2">
            <a:extLst>
              <a:ext uri="{FF2B5EF4-FFF2-40B4-BE49-F238E27FC236}">
                <a16:creationId xmlns:a16="http://schemas.microsoft.com/office/drawing/2014/main" id="{6568062E-0FFB-F69F-2EB5-9DC468BF9B64}"/>
              </a:ext>
            </a:extLst>
          </p:cNvPr>
          <p:cNvSpPr>
            <a:spLocks noGrp="1"/>
          </p:cNvSpPr>
          <p:nvPr>
            <p:ph idx="1"/>
          </p:nvPr>
        </p:nvSpPr>
        <p:spPr>
          <a:xfrm>
            <a:off x="539552" y="1268760"/>
            <a:ext cx="8229600" cy="5040560"/>
          </a:xfrm>
        </p:spPr>
        <p:txBody>
          <a:bodyPr/>
          <a:lstStyle/>
          <a:p>
            <a:pPr marL="342900" lvl="0" indent="-342900">
              <a:buSzPts val="1000"/>
              <a:buFont typeface="Symbol" panose="05050102010706020507" pitchFamily="18" charset="2"/>
              <a:buChar char=""/>
              <a:tabLst>
                <a:tab pos="457200" algn="l"/>
              </a:tabLst>
            </a:pPr>
            <a:r>
              <a:rPr lang="en-GB" sz="1800" dirty="0">
                <a:solidFill>
                  <a:srgbClr val="242424"/>
                </a:solidFill>
                <a:effectLst/>
                <a:latin typeface="Calibri" panose="020F0502020204030204" pitchFamily="34" charset="0"/>
                <a:ea typeface="Times New Roman" panose="02020603050405020304" pitchFamily="18" charset="0"/>
              </a:rPr>
              <a:t>Paid school dinners </a:t>
            </a:r>
            <a:r>
              <a:rPr lang="en-GB" sz="1800" b="1" dirty="0">
                <a:solidFill>
                  <a:srgbClr val="242424"/>
                </a:solidFill>
                <a:effectLst/>
                <a:latin typeface="Calibri" panose="020F0502020204030204" pitchFamily="34" charset="0"/>
                <a:ea typeface="Times New Roman" panose="02020603050405020304" pitchFamily="18" charset="0"/>
              </a:rPr>
              <a:t>MUST</a:t>
            </a:r>
            <a:r>
              <a:rPr lang="en-GB" sz="1800" dirty="0">
                <a:solidFill>
                  <a:srgbClr val="242424"/>
                </a:solidFill>
                <a:effectLst/>
                <a:latin typeface="Calibri" panose="020F0502020204030204" pitchFamily="34" charset="0"/>
                <a:ea typeface="Times New Roman" panose="02020603050405020304" pitchFamily="18" charset="0"/>
              </a:rPr>
              <a:t> be booked online </a:t>
            </a:r>
            <a:r>
              <a:rPr lang="en-GB" sz="1800" dirty="0">
                <a:solidFill>
                  <a:srgbClr val="000000"/>
                </a:solidFill>
                <a:effectLst/>
                <a:latin typeface="Calibri" panose="020F0502020204030204" pitchFamily="34" charset="0"/>
                <a:ea typeface="Times New Roman" panose="02020603050405020304" pitchFamily="18" charset="0"/>
              </a:rPr>
              <a:t>using the “</a:t>
            </a:r>
            <a:r>
              <a:rPr lang="en-GB" sz="1800" dirty="0" err="1">
                <a:solidFill>
                  <a:srgbClr val="000000"/>
                </a:solidFill>
                <a:effectLst/>
                <a:latin typeface="Calibri" panose="020F0502020204030204" pitchFamily="34" charset="0"/>
                <a:ea typeface="Times New Roman" panose="02020603050405020304" pitchFamily="18" charset="0"/>
              </a:rPr>
              <a:t>SchoolMoney</a:t>
            </a:r>
            <a:r>
              <a:rPr lang="en-GB" sz="1800" dirty="0">
                <a:solidFill>
                  <a:srgbClr val="000000"/>
                </a:solidFill>
                <a:effectLst/>
                <a:latin typeface="Calibri" panose="020F0502020204030204" pitchFamily="34" charset="0"/>
                <a:ea typeface="Times New Roman" panose="02020603050405020304" pitchFamily="18" charset="0"/>
              </a:rPr>
              <a:t>” app. A school dinner costs £2.60 each day </a:t>
            </a:r>
            <a:r>
              <a:rPr lang="en-GB" sz="1800" dirty="0">
                <a:solidFill>
                  <a:srgbClr val="242424"/>
                </a:solidFill>
                <a:effectLst/>
                <a:latin typeface="Calibri" panose="020F0502020204030204" pitchFamily="34" charset="0"/>
                <a:ea typeface="Times New Roman" panose="02020603050405020304" pitchFamily="18" charset="0"/>
              </a:rPr>
              <a:t>and paid for by midnight the day before.</a:t>
            </a:r>
            <a:endParaRPr lang="en-GB" sz="1800" dirty="0">
              <a:effectLst/>
              <a:latin typeface="Times New Roman" panose="02020603050405020304" pitchFamily="18" charset="0"/>
              <a:ea typeface="Times New Roman" panose="02020603050405020304" pitchFamily="18" charset="0"/>
            </a:endParaRPr>
          </a:p>
          <a:p>
            <a:pPr marL="0" indent="0">
              <a:buNone/>
            </a:pPr>
            <a:endParaRPr lang="en-GB" sz="18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n-GB" sz="1800" dirty="0">
                <a:solidFill>
                  <a:srgbClr val="242424"/>
                </a:solidFill>
                <a:effectLst/>
                <a:latin typeface="Calibri" panose="020F0502020204030204" pitchFamily="34" charset="0"/>
                <a:ea typeface="Times New Roman" panose="02020603050405020304" pitchFamily="18" charset="0"/>
              </a:rPr>
              <a:t>If your child is eligible for </a:t>
            </a:r>
            <a:r>
              <a:rPr lang="en-GB" sz="1800" u="sng" dirty="0">
                <a:solidFill>
                  <a:srgbClr val="242424"/>
                </a:solidFill>
                <a:effectLst/>
                <a:latin typeface="Calibri" panose="020F0502020204030204" pitchFamily="34" charset="0"/>
                <a:ea typeface="Times New Roman" panose="02020603050405020304" pitchFamily="18" charset="0"/>
              </a:rPr>
              <a:t>free school meals, you </a:t>
            </a:r>
            <a:r>
              <a:rPr lang="en-GB" sz="1800" b="1" u="sng" dirty="0">
                <a:solidFill>
                  <a:srgbClr val="242424"/>
                </a:solidFill>
                <a:effectLst/>
                <a:latin typeface="Calibri" panose="020F0502020204030204" pitchFamily="34" charset="0"/>
                <a:ea typeface="Times New Roman" panose="02020603050405020304" pitchFamily="18" charset="0"/>
              </a:rPr>
              <a:t>do not</a:t>
            </a:r>
            <a:r>
              <a:rPr lang="en-GB" sz="1800" u="sng" dirty="0">
                <a:solidFill>
                  <a:srgbClr val="242424"/>
                </a:solidFill>
                <a:effectLst/>
                <a:latin typeface="Calibri" panose="020F0502020204030204" pitchFamily="34" charset="0"/>
                <a:ea typeface="Times New Roman" panose="02020603050405020304" pitchFamily="18" charset="0"/>
              </a:rPr>
              <a:t> need to book online</a:t>
            </a:r>
            <a:r>
              <a:rPr lang="en-GB" sz="1800" dirty="0">
                <a:solidFill>
                  <a:srgbClr val="242424"/>
                </a:solidFill>
                <a:effectLst/>
                <a:latin typeface="Calibri" panose="020F0502020204030204" pitchFamily="34" charset="0"/>
                <a:ea typeface="Times New Roman" panose="02020603050405020304" pitchFamily="18" charset="0"/>
              </a:rPr>
              <a:t>. However, you should still register as payments for future school trips etc can be made online.</a:t>
            </a:r>
            <a:endParaRPr lang="en-GB" sz="1800" dirty="0">
              <a:effectLst/>
              <a:latin typeface="Times New Roman" panose="02020603050405020304" pitchFamily="18" charset="0"/>
              <a:ea typeface="Times New Roman" panose="02020603050405020304" pitchFamily="18" charset="0"/>
            </a:endParaRPr>
          </a:p>
          <a:p>
            <a:pPr marL="0" indent="0">
              <a:buNone/>
            </a:pPr>
            <a:r>
              <a:rPr lang="en-GB" sz="1800" dirty="0">
                <a:solidFill>
                  <a:srgbClr val="242424"/>
                </a:solidFill>
                <a:effectLst/>
                <a:latin typeface="Calibri" panose="020F050202020403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n-GB" sz="1800" dirty="0">
                <a:solidFill>
                  <a:srgbClr val="242424"/>
                </a:solidFill>
                <a:effectLst/>
                <a:latin typeface="Calibri" panose="020F0502020204030204" pitchFamily="34" charset="0"/>
                <a:ea typeface="Times New Roman" panose="02020603050405020304" pitchFamily="18" charset="0"/>
              </a:rPr>
              <a:t>Any pupil absence (</a:t>
            </a:r>
            <a:r>
              <a:rPr lang="en-GB" sz="1800" dirty="0" err="1">
                <a:solidFill>
                  <a:srgbClr val="242424"/>
                </a:solidFill>
                <a:effectLst/>
                <a:latin typeface="Calibri" panose="020F0502020204030204" pitchFamily="34" charset="0"/>
                <a:ea typeface="Times New Roman" panose="02020603050405020304" pitchFamily="18" charset="0"/>
              </a:rPr>
              <a:t>eg</a:t>
            </a:r>
            <a:r>
              <a:rPr lang="en-GB" sz="1800" dirty="0">
                <a:solidFill>
                  <a:srgbClr val="242424"/>
                </a:solidFill>
                <a:effectLst/>
                <a:latin typeface="Calibri" panose="020F0502020204030204" pitchFamily="34" charset="0"/>
                <a:ea typeface="Times New Roman" panose="02020603050405020304" pitchFamily="18" charset="0"/>
              </a:rPr>
              <a:t>: sickness, other absence) </a:t>
            </a:r>
            <a:r>
              <a:rPr lang="en-GB" sz="1800" b="1" dirty="0">
                <a:solidFill>
                  <a:srgbClr val="242424"/>
                </a:solidFill>
                <a:effectLst/>
                <a:latin typeface="Calibri" panose="020F0502020204030204" pitchFamily="34" charset="0"/>
                <a:ea typeface="Times New Roman" panose="02020603050405020304" pitchFamily="18" charset="0"/>
              </a:rPr>
              <a:t>MUST</a:t>
            </a:r>
            <a:r>
              <a:rPr lang="en-GB" sz="1800" dirty="0">
                <a:solidFill>
                  <a:srgbClr val="242424"/>
                </a:solidFill>
                <a:effectLst/>
                <a:latin typeface="Calibri" panose="020F0502020204030204" pitchFamily="34" charset="0"/>
                <a:ea typeface="Times New Roman" panose="02020603050405020304" pitchFamily="18" charset="0"/>
              </a:rPr>
              <a:t> be advised to the school by </a:t>
            </a:r>
            <a:r>
              <a:rPr lang="en-GB" sz="1800" u="sng" dirty="0">
                <a:solidFill>
                  <a:srgbClr val="242424"/>
                </a:solidFill>
                <a:effectLst/>
                <a:latin typeface="Calibri" panose="020F0502020204030204" pitchFamily="34" charset="0"/>
                <a:ea typeface="Times New Roman" panose="02020603050405020304" pitchFamily="18" charset="0"/>
              </a:rPr>
              <a:t>9:15am</a:t>
            </a:r>
            <a:r>
              <a:rPr lang="en-GB" sz="1800" dirty="0">
                <a:solidFill>
                  <a:srgbClr val="242424"/>
                </a:solidFill>
                <a:effectLst/>
                <a:latin typeface="Calibri" panose="020F0502020204030204" pitchFamily="34" charset="0"/>
                <a:ea typeface="Times New Roman" panose="02020603050405020304" pitchFamily="18" charset="0"/>
              </a:rPr>
              <a:t> on the day of absence for records to be updated and any paid dinners credited to you on </a:t>
            </a:r>
            <a:r>
              <a:rPr lang="en-GB" sz="1800" dirty="0" err="1">
                <a:solidFill>
                  <a:srgbClr val="242424"/>
                </a:solidFill>
                <a:effectLst/>
                <a:latin typeface="Calibri" panose="020F0502020204030204" pitchFamily="34" charset="0"/>
                <a:ea typeface="Times New Roman" panose="02020603050405020304" pitchFamily="18" charset="0"/>
              </a:rPr>
              <a:t>SchoolMoney</a:t>
            </a:r>
            <a:r>
              <a:rPr lang="en-GB" sz="1800" dirty="0">
                <a:solidFill>
                  <a:srgbClr val="242424"/>
                </a:solidFill>
                <a:effectLst/>
                <a:latin typeface="Calibri" panose="020F0502020204030204" pitchFamily="34" charset="0"/>
                <a:ea typeface="Times New Roman" panose="02020603050405020304" pitchFamily="18" charset="0"/>
              </a:rPr>
              <a:t>, which can then be used against another dinner booking.  </a:t>
            </a:r>
            <a:r>
              <a:rPr lang="en-GB" sz="1800" b="1" dirty="0">
                <a:solidFill>
                  <a:srgbClr val="242424"/>
                </a:solidFill>
                <a:effectLst/>
                <a:latin typeface="Calibri" panose="020F0502020204030204" pitchFamily="34" charset="0"/>
                <a:ea typeface="Times New Roman" panose="02020603050405020304" pitchFamily="18" charset="0"/>
              </a:rPr>
              <a:t>If school is not contacted by 9:15am a credit for dinners cannot be made.</a:t>
            </a:r>
            <a:endParaRPr lang="en-GB" sz="1800" b="1" dirty="0">
              <a:latin typeface="Times New Roman" panose="02020603050405020304" pitchFamily="18" charset="0"/>
              <a:ea typeface="Times New Roman" panose="02020603050405020304" pitchFamily="18" charset="0"/>
            </a:endParaRPr>
          </a:p>
          <a:p>
            <a:pPr marL="0" lvl="0" indent="0">
              <a:buSzPts val="1000"/>
              <a:buNone/>
              <a:tabLst>
                <a:tab pos="457200" algn="l"/>
              </a:tabLst>
            </a:pPr>
            <a:endParaRPr lang="en-GB" sz="1800" dirty="0">
              <a:effectLst/>
              <a:latin typeface="Times New Roman" panose="02020603050405020304" pitchFamily="18" charset="0"/>
              <a:ea typeface="Times New Roman" panose="02020603050405020304"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GB" sz="1800" dirty="0">
                <a:effectLst/>
                <a:latin typeface="Calibri" panose="020F0502020204030204" pitchFamily="34" charset="0"/>
                <a:ea typeface="Calibri" panose="020F0502020204030204" pitchFamily="34" charset="0"/>
                <a:cs typeface="Times New Roman" panose="02020603050405020304" pitchFamily="18" charset="0"/>
              </a:rPr>
              <a:t>If your child is absent, please inform the school office either by phone or email asap.</a:t>
            </a:r>
          </a:p>
          <a:p>
            <a:endParaRPr lang="en-GB" dirty="0"/>
          </a:p>
        </p:txBody>
      </p:sp>
    </p:spTree>
    <p:extLst>
      <p:ext uri="{BB962C8B-B14F-4D97-AF65-F5344CB8AC3E}">
        <p14:creationId xmlns:p14="http://schemas.microsoft.com/office/powerpoint/2010/main" val="988754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p:txBody>
          <a:bodyPr/>
          <a:lstStyle/>
          <a:p>
            <a:r>
              <a:rPr lang="en-GB" b="1" i="1" dirty="0">
                <a:solidFill>
                  <a:srgbClr val="00B050"/>
                </a:solidFill>
                <a:latin typeface="Comic Sans MS" pitchFamily="66" charset="0"/>
              </a:rPr>
              <a:t>Daily reminders</a:t>
            </a:r>
          </a:p>
        </p:txBody>
      </p:sp>
      <p:sp>
        <p:nvSpPr>
          <p:cNvPr id="26627" name="Rectangle 3"/>
          <p:cNvSpPr>
            <a:spLocks noGrp="1"/>
          </p:cNvSpPr>
          <p:nvPr>
            <p:ph type="body" idx="1"/>
          </p:nvPr>
        </p:nvSpPr>
        <p:spPr>
          <a:xfrm>
            <a:off x="457200" y="1404422"/>
            <a:ext cx="8229600" cy="5048914"/>
          </a:xfrm>
        </p:spPr>
        <p:txBody>
          <a:bodyPr/>
          <a:lstStyle/>
          <a:p>
            <a:pPr marL="342900" lvl="0" indent="-342900">
              <a:lnSpc>
                <a:spcPct val="115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Children should bring a school bag and may bring their own pencil case if they wish.  Homework folders and reading books must be brought in every day. </a:t>
            </a:r>
          </a:p>
          <a:p>
            <a:pPr marL="342900" lvl="0" indent="-342900">
              <a:lnSpc>
                <a:spcPct val="115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Children should bring a healthy break each day, e.g.  fruit, veg, bread etc. </a:t>
            </a:r>
            <a:r>
              <a:rPr lang="en-GB" sz="1800" b="1" dirty="0">
                <a:effectLst/>
                <a:latin typeface="Calibri" panose="020F0502020204030204" pitchFamily="34" charset="0"/>
                <a:ea typeface="Calibri" panose="020F0502020204030204" pitchFamily="34" charset="0"/>
                <a:cs typeface="Times New Roman" panose="02020603050405020304" pitchFamily="18" charset="0"/>
              </a:rPr>
              <a:t>NO NUTS.</a:t>
            </a:r>
            <a:r>
              <a:rPr lang="en-GB" sz="1800" dirty="0">
                <a:effectLst/>
                <a:latin typeface="Calibri" panose="020F0502020204030204" pitchFamily="34" charset="0"/>
                <a:ea typeface="Calibri" panose="020F0502020204030204" pitchFamily="34" charset="0"/>
                <a:cs typeface="Times New Roman" panose="02020603050405020304" pitchFamily="18" charset="0"/>
              </a:rPr>
              <a:t> One item only as break is 10 minutes.</a:t>
            </a:r>
          </a:p>
          <a:p>
            <a:pPr marL="342900" lvl="0" indent="-342900">
              <a:lnSpc>
                <a:spcPct val="115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Water – bottles can be brought into class and refilled in school. Juice only for lunch.</a:t>
            </a:r>
          </a:p>
          <a:p>
            <a:pPr marL="342900" lvl="0" indent="-342900">
              <a:lnSpc>
                <a:spcPct val="115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Children should always bring a coat to school in case of rainy or cold break/lunch.</a:t>
            </a:r>
          </a:p>
          <a:p>
            <a:pPr marL="342900" lvl="0" indent="-342900">
              <a:lnSpc>
                <a:spcPct val="115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school day ends at 1.55pm (P2&amp;P3) 2:55pm (P4) and children will be collected from the playground. If children are not collected within 5 minutes of their finishing time, they will be kept by the class teacher, parents/carers will be contacted, and children will be brought to the office to be collected.</a:t>
            </a:r>
          </a:p>
          <a:p>
            <a:pPr marL="400050" indent="-285750">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If for unforeseen circumstances you will be late collecting your child, please inform the school office.</a:t>
            </a:r>
          </a:p>
          <a:p>
            <a:pPr marL="342900" lvl="0" indent="-342900">
              <a:lnSpc>
                <a:spcPct val="115000"/>
              </a:lnSpc>
              <a:spcAft>
                <a:spcPts val="10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Clearly label all belongings.</a:t>
            </a:r>
          </a:p>
          <a:p>
            <a:pPr>
              <a:buFont typeface="Arial" charset="0"/>
              <a:buNone/>
            </a:pP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a:xfrm>
            <a:off x="457200" y="39130"/>
            <a:ext cx="8229600" cy="1143000"/>
          </a:xfrm>
        </p:spPr>
        <p:txBody>
          <a:bodyPr/>
          <a:lstStyle/>
          <a:p>
            <a:pPr eaLnBrk="1" hangingPunct="1"/>
            <a:r>
              <a:rPr lang="en-GB" sz="5400" b="1" i="1" dirty="0">
                <a:solidFill>
                  <a:srgbClr val="00B050"/>
                </a:solidFill>
                <a:latin typeface="Comic Sans MS" pitchFamily="66" charset="0"/>
              </a:rPr>
              <a:t>Curriculum</a:t>
            </a:r>
          </a:p>
        </p:txBody>
      </p:sp>
      <p:sp>
        <p:nvSpPr>
          <p:cNvPr id="16386" name="Content Placeholder 2"/>
          <p:cNvSpPr>
            <a:spLocks noGrp="1"/>
          </p:cNvSpPr>
          <p:nvPr>
            <p:ph idx="1"/>
          </p:nvPr>
        </p:nvSpPr>
        <p:spPr>
          <a:xfrm>
            <a:off x="470541" y="908720"/>
            <a:ext cx="8229600" cy="5400600"/>
          </a:xfrm>
        </p:spPr>
        <p:txBody>
          <a:bodyPr/>
          <a:lstStyle/>
          <a:p>
            <a:pPr marL="0" indent="0" eaLnBrk="1" hangingPunct="1">
              <a:buNone/>
            </a:pPr>
            <a:r>
              <a:rPr lang="en-GB" sz="4000" b="1" dirty="0">
                <a:solidFill>
                  <a:srgbClr val="0070C0"/>
                </a:solidFill>
                <a:latin typeface="Comic Sans MS" pitchFamily="66" charset="0"/>
              </a:rPr>
              <a:t>			Numeracy </a:t>
            </a:r>
          </a:p>
          <a:p>
            <a:pPr marL="0" indent="0" eaLnBrk="1" hangingPunct="1">
              <a:buNone/>
            </a:pPr>
            <a:r>
              <a:rPr lang="en-GB" sz="1800" dirty="0">
                <a:effectLst/>
                <a:latin typeface="Calibri" panose="020F0502020204030204" pitchFamily="34" charset="0"/>
                <a:ea typeface="Calibri" panose="020F0502020204030204" pitchFamily="34" charset="0"/>
                <a:cs typeface="Times New Roman" panose="02020603050405020304" pitchFamily="18" charset="0"/>
              </a:rPr>
              <a:t>			The areas of numeracy are:</a:t>
            </a:r>
          </a:p>
          <a:p>
            <a:pPr marL="342900" lvl="0" indent="-342900">
              <a:lnSpc>
                <a:spcPct val="115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Number, Measures, Shape and Space, Handling Data, Using Maths, </a:t>
            </a:r>
          </a:p>
          <a:p>
            <a:pPr marL="0" lvl="0" indent="0">
              <a:lnSpc>
                <a:spcPct val="115000"/>
              </a:lnSpc>
              <a:buNone/>
            </a:pPr>
            <a:r>
              <a:rPr lang="en-GB" sz="1800" dirty="0">
                <a:latin typeface="Calibri" panose="020F0502020204030204" pitchFamily="34" charset="0"/>
                <a:ea typeface="Calibri" panose="020F0502020204030204" pitchFamily="34" charset="0"/>
                <a:cs typeface="Times New Roman" panose="02020603050405020304" pitchFamily="18" charset="0"/>
              </a:rPr>
              <a:t>       </a:t>
            </a:r>
            <a:r>
              <a:rPr lang="en-GB" sz="1800" dirty="0">
                <a:effectLst/>
                <a:latin typeface="Calibri" panose="020F0502020204030204" pitchFamily="34" charset="0"/>
                <a:ea typeface="Calibri" panose="020F0502020204030204" pitchFamily="34" charset="0"/>
                <a:cs typeface="Times New Roman" panose="02020603050405020304" pitchFamily="18" charset="0"/>
              </a:rPr>
              <a:t>Problem solving.</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Number includes both written and mental calculations.</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P2 – numbers to 20 and their make up until term 2.</a:t>
            </a:r>
            <a:r>
              <a:rPr lang="en-GB" sz="1800" dirty="0">
                <a:latin typeface="Calibri" panose="020F0502020204030204" pitchFamily="34" charset="0"/>
                <a:ea typeface="Calibri" panose="020F0502020204030204" pitchFamily="34" charset="0"/>
                <a:cs typeface="Times New Roman" panose="02020603050405020304" pitchFamily="18" charset="0"/>
              </a:rPr>
              <a:t>  Term 3 – explore numbers</a:t>
            </a:r>
          </a:p>
          <a:p>
            <a:pPr marL="0" indent="0">
              <a:lnSpc>
                <a:spcPct val="107000"/>
              </a:lnSpc>
              <a:spcAft>
                <a:spcPts val="800"/>
              </a:spcAft>
              <a:buNone/>
            </a:pPr>
            <a:r>
              <a:rPr lang="en-GB" sz="1800" dirty="0">
                <a:latin typeface="Calibri" panose="020F0502020204030204" pitchFamily="34" charset="0"/>
                <a:ea typeface="Calibri" panose="020F0502020204030204" pitchFamily="34" charset="0"/>
                <a:cs typeface="Times New Roman" panose="02020603050405020304" pitchFamily="18" charset="0"/>
              </a:rPr>
              <a:t>       to  50 </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Problem solving will include applying knowledge of all areas across the curriculum.</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Children will be continually assessed and grouped according to the needs of the child. It is normal for children to move up and down groups throughout the year.</a:t>
            </a:r>
            <a:r>
              <a:rPr lang="en-GB" sz="1800" u="sng"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r>
              <a:rPr lang="en-GB" sz="1800" u="sng" dirty="0">
                <a:effectLst/>
                <a:latin typeface="Calibri" panose="020F0502020204030204" pitchFamily="34" charset="0"/>
                <a:ea typeface="Calibri" panose="020F0502020204030204" pitchFamily="34" charset="0"/>
                <a:cs typeface="Times New Roman" panose="02020603050405020304" pitchFamily="18" charset="0"/>
              </a:rPr>
              <a:t>Mental Maths </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10 – 15 minutes every day using a range of activities e.g.   Counting from different start points, number before/after, number sequencing, mental addition/subtraction of 2 – 3 numbers, more than/less than</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1" hangingPunct="1">
              <a:buNone/>
            </a:pPr>
            <a:endParaRPr lang="en-GB" sz="4000" b="1" dirty="0">
              <a:solidFill>
                <a:srgbClr val="0070C0"/>
              </a:solidFill>
              <a:latin typeface="Comic Sans MS" pitchFamily="66" charset="0"/>
            </a:endParaRPr>
          </a:p>
        </p:txBody>
      </p:sp>
      <p:pic>
        <p:nvPicPr>
          <p:cNvPr id="16387" name="Picture 4" descr="http://images4.fanpop.com/image/photos/22100000/Colored-pencils-pencils-22186659-1600-1200.jpg">
            <a:hlinkClick r:id="rId2"/>
          </p:cNvPr>
          <p:cNvPicPr>
            <a:picLocks noChangeAspect="1" noChangeArrowheads="1"/>
          </p:cNvPicPr>
          <p:nvPr/>
        </p:nvPicPr>
        <p:blipFill>
          <a:blip r:embed="rId3"/>
          <a:srcRect/>
          <a:stretch>
            <a:fillRect/>
          </a:stretch>
        </p:blipFill>
        <p:spPr bwMode="auto">
          <a:xfrm rot="-3224963">
            <a:off x="7397089" y="996550"/>
            <a:ext cx="2320200" cy="2110338"/>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a:xfrm>
            <a:off x="457200" y="160337"/>
            <a:ext cx="8229600" cy="1143000"/>
          </a:xfrm>
        </p:spPr>
        <p:txBody>
          <a:bodyPr/>
          <a:lstStyle/>
          <a:p>
            <a:pPr eaLnBrk="1" hangingPunct="1"/>
            <a:r>
              <a:rPr lang="en-GB" sz="5400" b="1" i="1" dirty="0">
                <a:solidFill>
                  <a:srgbClr val="00B050"/>
                </a:solidFill>
                <a:latin typeface="Comic Sans MS" pitchFamily="66" charset="0"/>
              </a:rPr>
              <a:t>Curriculum</a:t>
            </a:r>
          </a:p>
        </p:txBody>
      </p:sp>
      <p:sp>
        <p:nvSpPr>
          <p:cNvPr id="17410" name="Content Placeholder 2"/>
          <p:cNvSpPr>
            <a:spLocks noGrp="1"/>
          </p:cNvSpPr>
          <p:nvPr>
            <p:ph idx="1"/>
          </p:nvPr>
        </p:nvSpPr>
        <p:spPr>
          <a:xfrm>
            <a:off x="457200" y="1196752"/>
            <a:ext cx="8229600" cy="5073427"/>
          </a:xfrm>
        </p:spPr>
        <p:txBody>
          <a:bodyPr/>
          <a:lstStyle/>
          <a:p>
            <a:pPr marL="0" indent="0" eaLnBrk="1" hangingPunct="1">
              <a:lnSpc>
                <a:spcPct val="90000"/>
              </a:lnSpc>
              <a:buNone/>
            </a:pPr>
            <a:r>
              <a:rPr lang="en-GB" sz="3600" b="1" dirty="0">
                <a:solidFill>
                  <a:srgbClr val="0070C0"/>
                </a:solidFill>
                <a:latin typeface="Comic Sans MS" pitchFamily="66" charset="0"/>
              </a:rPr>
              <a:t>			  Literacy</a:t>
            </a:r>
          </a:p>
          <a:p>
            <a:pPr marL="0" lvl="0" indent="0">
              <a:lnSpc>
                <a:spcPct val="115000"/>
              </a:lnSpc>
              <a:buNone/>
            </a:pPr>
            <a:r>
              <a:rPr lang="en-GB" sz="1800" u="sng" dirty="0">
                <a:effectLst/>
                <a:latin typeface="Calibri" panose="020F0502020204030204" pitchFamily="34" charset="0"/>
                <a:ea typeface="Calibri" panose="020F0502020204030204" pitchFamily="34" charset="0"/>
                <a:cs typeface="Times New Roman" panose="02020603050405020304" pitchFamily="18" charset="0"/>
              </a:rPr>
              <a:t>Phonics and spelling</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marL="0" lvl="0" indent="0">
              <a:lnSpc>
                <a:spcPct val="115000"/>
              </a:lnSpc>
              <a:buNone/>
            </a:pPr>
            <a:r>
              <a:rPr lang="en-GB" sz="1800" dirty="0">
                <a:latin typeface="Calibri" panose="020F0502020204030204" pitchFamily="34" charset="0"/>
                <a:ea typeface="Calibri" panose="020F0502020204030204" pitchFamily="34" charset="0"/>
                <a:cs typeface="Times New Roman" panose="02020603050405020304" pitchFamily="18" charset="0"/>
              </a:rPr>
              <a:t>T</a:t>
            </a:r>
            <a:r>
              <a:rPr lang="en-GB" sz="1800" dirty="0">
                <a:effectLst/>
                <a:latin typeface="Calibri" panose="020F0502020204030204" pitchFamily="34" charset="0"/>
                <a:ea typeface="Calibri" panose="020F0502020204030204" pitchFamily="34" charset="0"/>
                <a:cs typeface="Times New Roman" panose="02020603050405020304" pitchFamily="18" charset="0"/>
              </a:rPr>
              <a:t>aught through a combination of phonics, word families and sight recognition of key words.</a:t>
            </a:r>
          </a:p>
          <a:p>
            <a:pPr marL="457200">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Building on sound work from P1 using linguistic phonics to teach reading and spelling.</a:t>
            </a:r>
          </a:p>
          <a:p>
            <a:pPr marL="457200">
              <a:lnSpc>
                <a:spcPct val="115000"/>
              </a:lnSpc>
            </a:pPr>
            <a:r>
              <a:rPr lang="en-GB" sz="1800" dirty="0">
                <a:latin typeface="Calibri" panose="020F0502020204030204" pitchFamily="34" charset="0"/>
                <a:ea typeface="Calibri" panose="020F0502020204030204" pitchFamily="34" charset="0"/>
                <a:cs typeface="Times New Roman" panose="02020603050405020304" pitchFamily="18" charset="0"/>
              </a:rPr>
              <a:t>Children learn to say the sounds and blend them together</a:t>
            </a:r>
            <a:r>
              <a:rPr lang="en-GB" sz="1800" dirty="0">
                <a:latin typeface="Calibri" panose="020F0502020204030204" pitchFamily="34" charset="0"/>
                <a:ea typeface="Calibri" panose="020F0502020204030204" pitchFamily="34" charset="0"/>
                <a:cs typeface="Calibri" panose="020F0502020204030204" pitchFamily="34" charset="0"/>
              </a:rPr>
              <a:t>.</a:t>
            </a:r>
          </a:p>
          <a:p>
            <a:pPr marL="114300" indent="0">
              <a:lnSpc>
                <a:spcPct val="115000"/>
              </a:lnSpc>
              <a:buNone/>
            </a:pPr>
            <a:r>
              <a:rPr lang="en-GB" altLang="en-US" sz="1800" dirty="0">
                <a:latin typeface="Calibri" panose="020F0502020204030204" pitchFamily="34" charset="0"/>
                <a:cs typeface="Calibri" panose="020F0502020204030204" pitchFamily="34" charset="0"/>
              </a:rPr>
              <a:t>  y </a:t>
            </a:r>
            <a:r>
              <a:rPr lang="en-GB" altLang="en-US" sz="1800" dirty="0" err="1">
                <a:latin typeface="Calibri" panose="020F0502020204030204" pitchFamily="34" charset="0"/>
                <a:cs typeface="Calibri" panose="020F0502020204030204" pitchFamily="34" charset="0"/>
              </a:rPr>
              <a:t>qu</a:t>
            </a:r>
            <a:r>
              <a:rPr lang="en-GB" altLang="en-US" sz="1800" dirty="0">
                <a:latin typeface="Calibri" panose="020F0502020204030204" pitchFamily="34" charset="0"/>
                <a:cs typeface="Calibri" panose="020F0502020204030204" pitchFamily="34" charset="0"/>
              </a:rPr>
              <a:t> v x z ck ff </a:t>
            </a:r>
            <a:r>
              <a:rPr lang="en-GB" altLang="en-US" sz="1800" dirty="0" err="1">
                <a:latin typeface="Calibri" panose="020F0502020204030204" pitchFamily="34" charset="0"/>
                <a:cs typeface="Calibri" panose="020F0502020204030204" pitchFamily="34" charset="0"/>
              </a:rPr>
              <a:t>ll</a:t>
            </a:r>
            <a:r>
              <a:rPr lang="en-GB" altLang="en-US" sz="1800" dirty="0">
                <a:latin typeface="Calibri" panose="020F0502020204030204" pitchFamily="34" charset="0"/>
                <a:cs typeface="Calibri" panose="020F0502020204030204" pitchFamily="34" charset="0"/>
              </a:rPr>
              <a:t> </a:t>
            </a:r>
            <a:r>
              <a:rPr lang="en-GB" altLang="en-US" sz="1800" dirty="0" err="1">
                <a:latin typeface="Calibri" panose="020F0502020204030204" pitchFamily="34" charset="0"/>
                <a:cs typeface="Calibri" panose="020F0502020204030204" pitchFamily="34" charset="0"/>
              </a:rPr>
              <a:t>zz</a:t>
            </a:r>
            <a:r>
              <a:rPr lang="en-GB" altLang="en-US" sz="1800" dirty="0">
                <a:latin typeface="Calibri" panose="020F0502020204030204" pitchFamily="34" charset="0"/>
                <a:cs typeface="Calibri" panose="020F0502020204030204" pitchFamily="34" charset="0"/>
              </a:rPr>
              <a:t> </a:t>
            </a:r>
            <a:r>
              <a:rPr lang="en-GB" altLang="en-US" sz="1800" dirty="0" err="1">
                <a:latin typeface="Calibri" panose="020F0502020204030204" pitchFamily="34" charset="0"/>
                <a:cs typeface="Calibri" panose="020F0502020204030204" pitchFamily="34" charset="0"/>
              </a:rPr>
              <a:t>sh</a:t>
            </a:r>
            <a:r>
              <a:rPr lang="en-GB" altLang="en-US" sz="1800" dirty="0">
                <a:latin typeface="Calibri" panose="020F0502020204030204" pitchFamily="34" charset="0"/>
                <a:cs typeface="Calibri" panose="020F0502020204030204" pitchFamily="34" charset="0"/>
              </a:rPr>
              <a:t> </a:t>
            </a:r>
            <a:r>
              <a:rPr lang="en-GB" altLang="en-US" sz="1800" dirty="0" err="1">
                <a:latin typeface="Calibri" panose="020F0502020204030204" pitchFamily="34" charset="0"/>
                <a:cs typeface="Calibri" panose="020F0502020204030204" pitchFamily="34" charset="0"/>
              </a:rPr>
              <a:t>ch</a:t>
            </a:r>
            <a:r>
              <a:rPr lang="en-GB" altLang="en-US" sz="1800" dirty="0">
                <a:latin typeface="Calibri" panose="020F0502020204030204" pitchFamily="34" charset="0"/>
                <a:cs typeface="Calibri" panose="020F0502020204030204" pitchFamily="34" charset="0"/>
              </a:rPr>
              <a:t> </a:t>
            </a:r>
            <a:r>
              <a:rPr lang="en-GB" altLang="en-US" sz="1800" dirty="0" err="1">
                <a:latin typeface="Calibri" panose="020F0502020204030204" pitchFamily="34" charset="0"/>
                <a:cs typeface="Calibri" panose="020F0502020204030204" pitchFamily="34" charset="0"/>
              </a:rPr>
              <a:t>th</a:t>
            </a:r>
            <a:r>
              <a:rPr lang="en-GB" altLang="en-US" sz="1800" dirty="0">
                <a:latin typeface="Calibri" panose="020F0502020204030204" pitchFamily="34" charset="0"/>
                <a:cs typeface="Calibri" panose="020F0502020204030204" pitchFamily="34" charset="0"/>
              </a:rPr>
              <a:t> </a:t>
            </a:r>
            <a:r>
              <a:rPr lang="en-GB" altLang="en-US" sz="1800" dirty="0" err="1">
                <a:latin typeface="Calibri" panose="020F0502020204030204" pitchFamily="34" charset="0"/>
                <a:cs typeface="Calibri" panose="020F0502020204030204" pitchFamily="34" charset="0"/>
              </a:rPr>
              <a:t>ing</a:t>
            </a:r>
            <a:r>
              <a:rPr lang="en-GB" altLang="en-US" sz="1800" dirty="0">
                <a:latin typeface="Calibri" panose="020F0502020204030204" pitchFamily="34" charset="0"/>
                <a:cs typeface="Calibri" panose="020F0502020204030204" pitchFamily="34" charset="0"/>
              </a:rPr>
              <a:t> </a:t>
            </a:r>
            <a:r>
              <a:rPr lang="en-GB" altLang="en-US" sz="1800" dirty="0" err="1">
                <a:latin typeface="Calibri" panose="020F0502020204030204" pitchFamily="34" charset="0"/>
                <a:cs typeface="Calibri" panose="020F0502020204030204" pitchFamily="34" charset="0"/>
              </a:rPr>
              <a:t>ee</a:t>
            </a:r>
            <a:r>
              <a:rPr lang="en-GB" altLang="en-US" sz="1800" dirty="0">
                <a:latin typeface="Calibri" panose="020F0502020204030204" pitchFamily="34" charset="0"/>
                <a:cs typeface="Calibri" panose="020F0502020204030204" pitchFamily="34" charset="0"/>
              </a:rPr>
              <a:t> </a:t>
            </a:r>
            <a:r>
              <a:rPr lang="en-GB" altLang="en-US" sz="1800" dirty="0" err="1">
                <a:latin typeface="Calibri" panose="020F0502020204030204" pitchFamily="34" charset="0"/>
                <a:cs typeface="Calibri" panose="020F0502020204030204" pitchFamily="34" charset="0"/>
              </a:rPr>
              <a:t>ey</a:t>
            </a:r>
            <a:r>
              <a:rPr lang="en-GB" altLang="en-US" sz="1800" dirty="0">
                <a:latin typeface="Calibri" panose="020F0502020204030204" pitchFamily="34" charset="0"/>
                <a:cs typeface="Calibri" panose="020F0502020204030204" pitchFamily="34" charset="0"/>
              </a:rPr>
              <a:t> </a:t>
            </a:r>
            <a:r>
              <a:rPr lang="en-GB" altLang="en-US" sz="1800" dirty="0" err="1">
                <a:latin typeface="Calibri" panose="020F0502020204030204" pitchFamily="34" charset="0"/>
                <a:cs typeface="Calibri" panose="020F0502020204030204" pitchFamily="34" charset="0"/>
              </a:rPr>
              <a:t>ea</a:t>
            </a:r>
            <a:r>
              <a:rPr lang="en-GB" altLang="en-US" sz="1800" dirty="0">
                <a:latin typeface="Calibri" panose="020F0502020204030204" pitchFamily="34" charset="0"/>
                <a:cs typeface="Calibri" panose="020F0502020204030204" pitchFamily="34" charset="0"/>
              </a:rPr>
              <a:t> </a:t>
            </a:r>
            <a:r>
              <a:rPr lang="en-GB" altLang="en-US" sz="1800" dirty="0" err="1">
                <a:latin typeface="Calibri" panose="020F0502020204030204" pitchFamily="34" charset="0"/>
                <a:cs typeface="Calibri" panose="020F0502020204030204" pitchFamily="34" charset="0"/>
              </a:rPr>
              <a:t>oo</a:t>
            </a:r>
            <a:r>
              <a:rPr lang="en-GB" altLang="en-US" sz="1800" dirty="0">
                <a:latin typeface="Calibri" panose="020F0502020204030204" pitchFamily="34" charset="0"/>
                <a:cs typeface="Calibri" panose="020F0502020204030204" pitchFamily="34" charset="0"/>
              </a:rPr>
              <a:t> </a:t>
            </a:r>
            <a:r>
              <a:rPr lang="en-GB" altLang="en-US" sz="1800" dirty="0" err="1">
                <a:latin typeface="Calibri" panose="020F0502020204030204" pitchFamily="34" charset="0"/>
                <a:cs typeface="Calibri" panose="020F0502020204030204" pitchFamily="34" charset="0"/>
              </a:rPr>
              <a:t>oa</a:t>
            </a:r>
            <a:r>
              <a:rPr lang="en-GB" altLang="en-US" sz="1800" dirty="0">
                <a:latin typeface="Calibri" panose="020F0502020204030204" pitchFamily="34" charset="0"/>
                <a:cs typeface="Calibri" panose="020F0502020204030204" pitchFamily="34" charset="0"/>
              </a:rPr>
              <a:t> </a:t>
            </a:r>
            <a:r>
              <a:rPr lang="en-GB" altLang="en-US" sz="1800" dirty="0" err="1">
                <a:latin typeface="Calibri" panose="020F0502020204030204" pitchFamily="34" charset="0"/>
                <a:cs typeface="Calibri" panose="020F0502020204030204" pitchFamily="34" charset="0"/>
              </a:rPr>
              <a:t>oe</a:t>
            </a:r>
            <a:r>
              <a:rPr lang="en-GB" altLang="en-US" sz="1800" dirty="0">
                <a:latin typeface="Calibri" panose="020F0502020204030204" pitchFamily="34" charset="0"/>
                <a:cs typeface="Calibri" panose="020F0502020204030204" pitchFamily="34" charset="0"/>
              </a:rPr>
              <a:t> </a:t>
            </a:r>
            <a:r>
              <a:rPr lang="en-GB" altLang="en-US" sz="1800" dirty="0" err="1">
                <a:latin typeface="Calibri" panose="020F0502020204030204" pitchFamily="34" charset="0"/>
                <a:cs typeface="Calibri" panose="020F0502020204030204" pitchFamily="34" charset="0"/>
              </a:rPr>
              <a:t>ou</a:t>
            </a:r>
            <a:r>
              <a:rPr lang="en-GB" altLang="en-US" sz="1800" dirty="0">
                <a:latin typeface="Calibri" panose="020F0502020204030204" pitchFamily="34" charset="0"/>
                <a:cs typeface="Calibri" panose="020F0502020204030204" pitchFamily="34" charset="0"/>
              </a:rPr>
              <a:t> ow ay ai oi oy aw er </a:t>
            </a:r>
            <a:r>
              <a:rPr lang="en-GB" altLang="en-US" sz="1800" dirty="0" err="1">
                <a:latin typeface="Calibri" panose="020F0502020204030204" pitchFamily="34" charset="0"/>
                <a:cs typeface="Calibri" panose="020F0502020204030204" pitchFamily="34" charset="0"/>
              </a:rPr>
              <a:t>ar</a:t>
            </a:r>
            <a:r>
              <a:rPr lang="en-GB" altLang="en-US" sz="1800" dirty="0">
                <a:latin typeface="Calibri" panose="020F0502020204030204" pitchFamily="34" charset="0"/>
                <a:cs typeface="Calibri" panose="020F0502020204030204" pitchFamily="34" charset="0"/>
              </a:rPr>
              <a:t> </a:t>
            </a:r>
          </a:p>
          <a:p>
            <a:pPr marL="400050" indent="-285750">
              <a:lnSpc>
                <a:spcPct val="115000"/>
              </a:lnSpc>
            </a:pPr>
            <a:r>
              <a:rPr lang="en-GB" sz="1800" dirty="0">
                <a:latin typeface="Calibri" panose="020F0502020204030204" pitchFamily="34" charset="0"/>
                <a:ea typeface="Calibri" panose="020F0502020204030204" pitchFamily="34" charset="0"/>
                <a:cs typeface="Calibri" panose="020F0502020204030204" pitchFamily="34" charset="0"/>
              </a:rPr>
              <a:t>Spelling homework starts in term 2. </a:t>
            </a:r>
            <a:endParaRPr lang="en-GB" sz="1800" dirty="0">
              <a:effectLst/>
              <a:latin typeface="Calibri" panose="020F0502020204030204" pitchFamily="34" charset="0"/>
              <a:ea typeface="Calibri" panose="020F0502020204030204" pitchFamily="34" charset="0"/>
              <a:cs typeface="Calibri" panose="020F0502020204030204" pitchFamily="34" charset="0"/>
            </a:endParaRPr>
          </a:p>
          <a:p>
            <a:pPr marL="0" lvl="0" indent="0">
              <a:lnSpc>
                <a:spcPct val="115000"/>
              </a:lnSpc>
              <a:buNone/>
            </a:pPr>
            <a:endParaRPr lang="en-GB" sz="1800" u="sng"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buNone/>
            </a:pPr>
            <a:r>
              <a:rPr lang="en-GB" sz="1800" u="sng" dirty="0">
                <a:effectLst/>
                <a:latin typeface="Calibri" panose="020F0502020204030204" pitchFamily="34" charset="0"/>
                <a:ea typeface="Calibri" panose="020F0502020204030204" pitchFamily="34" charset="0"/>
                <a:cs typeface="Times New Roman" panose="02020603050405020304" pitchFamily="18" charset="0"/>
              </a:rPr>
              <a:t>Handwriting</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Focus on presentation of writing, formation of letters and correct use of capital letters.  Term 3 move to writing on lined paper.</a:t>
            </a:r>
          </a:p>
          <a:p>
            <a:pPr eaLnBrk="1" hangingPunct="1">
              <a:lnSpc>
                <a:spcPct val="90000"/>
              </a:lnSpc>
              <a:buFont typeface="Arial" charset="0"/>
              <a:buNone/>
            </a:pPr>
            <a:endParaRPr lang="en-GB" sz="3000" dirty="0">
              <a:latin typeface="Comic Sans MS" pitchFamily="66" charset="0"/>
            </a:endParaRPr>
          </a:p>
        </p:txBody>
      </p:sp>
      <p:pic>
        <p:nvPicPr>
          <p:cNvPr id="17411" name="Picture 4" descr="http://images4.fanpop.com/image/photos/22100000/Colored-pencils-pencils-22186659-1600-1200.jpg">
            <a:hlinkClick r:id="rId2"/>
          </p:cNvPr>
          <p:cNvPicPr>
            <a:picLocks noChangeAspect="1" noChangeArrowheads="1"/>
          </p:cNvPicPr>
          <p:nvPr/>
        </p:nvPicPr>
        <p:blipFill>
          <a:blip r:embed="rId3"/>
          <a:srcRect/>
          <a:stretch>
            <a:fillRect/>
          </a:stretch>
        </p:blipFill>
        <p:spPr bwMode="auto">
          <a:xfrm rot="-3224963">
            <a:off x="7255802" y="315677"/>
            <a:ext cx="1451749" cy="1319832"/>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a:xfrm>
            <a:off x="457200" y="160337"/>
            <a:ext cx="8229600" cy="1143000"/>
          </a:xfrm>
        </p:spPr>
        <p:txBody>
          <a:bodyPr/>
          <a:lstStyle/>
          <a:p>
            <a:pPr eaLnBrk="1" hangingPunct="1"/>
            <a:r>
              <a:rPr lang="en-GB" sz="5400" b="1" i="1" dirty="0">
                <a:solidFill>
                  <a:srgbClr val="00B050"/>
                </a:solidFill>
                <a:latin typeface="Comic Sans MS" pitchFamily="66" charset="0"/>
              </a:rPr>
              <a:t>Curriculum</a:t>
            </a:r>
          </a:p>
        </p:txBody>
      </p:sp>
      <p:sp>
        <p:nvSpPr>
          <p:cNvPr id="17410" name="Content Placeholder 2"/>
          <p:cNvSpPr>
            <a:spLocks noGrp="1"/>
          </p:cNvSpPr>
          <p:nvPr>
            <p:ph idx="1"/>
          </p:nvPr>
        </p:nvSpPr>
        <p:spPr>
          <a:xfrm>
            <a:off x="457200" y="1196752"/>
            <a:ext cx="8229600" cy="5328592"/>
          </a:xfrm>
        </p:spPr>
        <p:txBody>
          <a:bodyPr/>
          <a:lstStyle/>
          <a:p>
            <a:pPr marL="0" indent="0" eaLnBrk="1" hangingPunct="1">
              <a:lnSpc>
                <a:spcPct val="90000"/>
              </a:lnSpc>
              <a:buNone/>
            </a:pPr>
            <a:r>
              <a:rPr lang="en-GB" sz="3600" b="1" dirty="0">
                <a:solidFill>
                  <a:srgbClr val="0070C0"/>
                </a:solidFill>
                <a:latin typeface="Comic Sans MS" pitchFamily="66" charset="0"/>
              </a:rPr>
              <a:t>			  Literacy</a:t>
            </a:r>
          </a:p>
          <a:p>
            <a:pPr marL="0" lvl="0" indent="0">
              <a:lnSpc>
                <a:spcPct val="115000"/>
              </a:lnSpc>
              <a:spcAft>
                <a:spcPts val="1000"/>
              </a:spcAft>
              <a:buNone/>
            </a:pPr>
            <a:r>
              <a:rPr lang="en-GB" sz="1800" u="sng" dirty="0">
                <a:effectLst/>
                <a:latin typeface="Calibri" panose="020F0502020204030204" pitchFamily="34" charset="0"/>
                <a:ea typeface="Calibri" panose="020F0502020204030204" pitchFamily="34" charset="0"/>
                <a:cs typeface="Times New Roman" panose="02020603050405020304" pitchFamily="18" charset="0"/>
              </a:rPr>
              <a:t>Reading</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nSpc>
                <a:spcPct val="115000"/>
              </a:lnSpc>
              <a:spcAft>
                <a:spcPts val="1000"/>
              </a:spcAft>
              <a:buFont typeface="Symbol" panose="05050102010706020507" pitchFamily="18" charset="2"/>
              <a:buChar char=""/>
            </a:pPr>
            <a:r>
              <a:rPr lang="en-GB" sz="1800" dirty="0">
                <a:latin typeface="Calibri" panose="020F0502020204030204" pitchFamily="34" charset="0"/>
                <a:ea typeface="Calibri" panose="020F0502020204030204" pitchFamily="34" charset="0"/>
                <a:cs typeface="Times New Roman" panose="02020603050405020304" pitchFamily="18" charset="0"/>
              </a:rPr>
              <a:t>S</a:t>
            </a:r>
            <a:r>
              <a:rPr lang="en-GB" sz="1800" dirty="0">
                <a:effectLst/>
                <a:latin typeface="Calibri" panose="020F0502020204030204" pitchFamily="34" charset="0"/>
                <a:ea typeface="Calibri" panose="020F0502020204030204" pitchFamily="34" charset="0"/>
                <a:cs typeface="Times New Roman" panose="02020603050405020304" pitchFamily="18" charset="0"/>
              </a:rPr>
              <a:t>ounds/phonics and key words sent home will reinforce those taught in class</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Key </a:t>
            </a:r>
            <a:r>
              <a:rPr lang="en-GB" sz="1800" dirty="0">
                <a:latin typeface="Calibri" panose="020F0502020204030204" pitchFamily="34" charset="0"/>
                <a:ea typeface="Calibri" panose="020F0502020204030204" pitchFamily="34" charset="0"/>
                <a:cs typeface="Times New Roman" panose="02020603050405020304" pitchFamily="18" charset="0"/>
              </a:rPr>
              <a:t>words: P2 – first 100 words.  Key word homeworks will be sent home </a:t>
            </a:r>
          </a:p>
          <a:p>
            <a:pPr marL="0" indent="0">
              <a:lnSpc>
                <a:spcPct val="107000"/>
              </a:lnSpc>
              <a:spcAft>
                <a:spcPts val="800"/>
              </a:spcAft>
              <a:buNone/>
            </a:pPr>
            <a:r>
              <a:rPr lang="en-GB" sz="1800" dirty="0">
                <a:latin typeface="Calibri" panose="020F0502020204030204" pitchFamily="34" charset="0"/>
                <a:ea typeface="Calibri" panose="020F0502020204030204" pitchFamily="34" charset="0"/>
                <a:cs typeface="Times New Roman" panose="02020603050405020304" pitchFamily="18" charset="0"/>
              </a:rPr>
              <a:t>      every Wednesday, based on current book and level  of reading. </a:t>
            </a:r>
          </a:p>
          <a:p>
            <a:pPr>
              <a:lnSpc>
                <a:spcPct val="107000"/>
              </a:lnSpc>
              <a:spcAft>
                <a:spcPts val="800"/>
              </a:spcAft>
            </a:pPr>
            <a:r>
              <a:rPr lang="en-GB" sz="1800" dirty="0">
                <a:latin typeface="Calibri" panose="020F0502020204030204" pitchFamily="34" charset="0"/>
                <a:ea typeface="Calibri" panose="020F0502020204030204" pitchFamily="34" charset="0"/>
                <a:cs typeface="Times New Roman" panose="02020603050405020304" pitchFamily="18" charset="0"/>
              </a:rPr>
              <a:t>Encourage children to sound out words and use pictures as clues.  See Reading Strategies handout in homework folders.</a:t>
            </a:r>
          </a:p>
          <a:p>
            <a:pPr marL="0" indent="0">
              <a:lnSpc>
                <a:spcPct val="107000"/>
              </a:lnSpc>
              <a:spcAft>
                <a:spcPts val="800"/>
              </a:spcAft>
              <a:buNone/>
            </a:pPr>
            <a:r>
              <a:rPr lang="en-GB" sz="1800" dirty="0">
                <a:effectLst/>
                <a:latin typeface="Calibri" panose="020F0502020204030204" pitchFamily="34" charset="0"/>
                <a:ea typeface="Calibri" panose="020F0502020204030204" pitchFamily="34" charset="0"/>
                <a:cs typeface="Times New Roman" panose="02020603050405020304" pitchFamily="18" charset="0"/>
              </a:rPr>
              <a:t>Reading schemes used include: </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Sails, </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Storyworld</a:t>
            </a:r>
            <a:r>
              <a:rPr lang="en-GB" sz="1800" dirty="0">
                <a:effectLst/>
                <a:latin typeface="Calibri" panose="020F0502020204030204" pitchFamily="34" charset="0"/>
                <a:ea typeface="Calibri" panose="020F0502020204030204" pitchFamily="34" charset="0"/>
                <a:cs typeface="Times New Roman" panose="02020603050405020304" pitchFamily="18" charset="0"/>
              </a:rPr>
              <a:t> and Oxford Reading Tree which will contain both fiction and non-fiction texts. </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Children will be continually assessed and grouped according to the needs of the child. It is normal for children to move up and down groups throughout the year.</a:t>
            </a:r>
          </a:p>
          <a:p>
            <a:pPr eaLnBrk="1" hangingPunct="1">
              <a:lnSpc>
                <a:spcPct val="90000"/>
              </a:lnSpc>
              <a:buFont typeface="Arial" charset="0"/>
              <a:buNone/>
            </a:pPr>
            <a:endParaRPr lang="en-GB" sz="3000" dirty="0">
              <a:latin typeface="Comic Sans MS" pitchFamily="66" charset="0"/>
            </a:endParaRPr>
          </a:p>
        </p:txBody>
      </p:sp>
      <p:pic>
        <p:nvPicPr>
          <p:cNvPr id="17411" name="Picture 4" descr="http://images4.fanpop.com/image/photos/22100000/Colored-pencils-pencils-22186659-1600-1200.jpg">
            <a:hlinkClick r:id="rId2"/>
          </p:cNvPr>
          <p:cNvPicPr>
            <a:picLocks noChangeAspect="1" noChangeArrowheads="1"/>
          </p:cNvPicPr>
          <p:nvPr/>
        </p:nvPicPr>
        <p:blipFill>
          <a:blip r:embed="rId3"/>
          <a:srcRect/>
          <a:stretch>
            <a:fillRect/>
          </a:stretch>
        </p:blipFill>
        <p:spPr bwMode="auto">
          <a:xfrm rot="-3224963">
            <a:off x="8056064" y="1644400"/>
            <a:ext cx="2389816" cy="2172659"/>
          </a:xfrm>
          <a:prstGeom prst="rect">
            <a:avLst/>
          </a:prstGeom>
          <a:noFill/>
          <a:ln w="9525">
            <a:noFill/>
            <a:miter lim="800000"/>
            <a:headEnd/>
            <a:tailEnd/>
          </a:ln>
        </p:spPr>
      </p:pic>
    </p:spTree>
    <p:extLst>
      <p:ext uri="{BB962C8B-B14F-4D97-AF65-F5344CB8AC3E}">
        <p14:creationId xmlns:p14="http://schemas.microsoft.com/office/powerpoint/2010/main" val="9430787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xfrm>
            <a:off x="452259" y="116632"/>
            <a:ext cx="7792149" cy="720080"/>
          </a:xfrm>
        </p:spPr>
        <p:txBody>
          <a:bodyPr/>
          <a:lstStyle/>
          <a:p>
            <a:pPr eaLnBrk="1" hangingPunct="1"/>
            <a:r>
              <a:rPr lang="en-GB" sz="4800" b="1" i="1" dirty="0">
                <a:solidFill>
                  <a:srgbClr val="00B050"/>
                </a:solidFill>
                <a:latin typeface="Comic Sans MS" pitchFamily="66" charset="0"/>
              </a:rPr>
              <a:t>Curriculum </a:t>
            </a:r>
          </a:p>
        </p:txBody>
      </p:sp>
      <p:sp>
        <p:nvSpPr>
          <p:cNvPr id="19458" name="Content Placeholder 2"/>
          <p:cNvSpPr>
            <a:spLocks noGrp="1"/>
          </p:cNvSpPr>
          <p:nvPr>
            <p:ph idx="1"/>
          </p:nvPr>
        </p:nvSpPr>
        <p:spPr>
          <a:xfrm>
            <a:off x="0" y="822648"/>
            <a:ext cx="8884666" cy="4525962"/>
          </a:xfrm>
        </p:spPr>
        <p:txBody>
          <a:bodyPr/>
          <a:lstStyle/>
          <a:p>
            <a:pPr marL="0" indent="0">
              <a:lnSpc>
                <a:spcPct val="115000"/>
              </a:lnSpc>
              <a:buNone/>
            </a:pPr>
            <a:r>
              <a:rPr lang="en-GB" sz="2400" b="1" dirty="0">
                <a:solidFill>
                  <a:srgbClr val="0070C0"/>
                </a:solidFill>
                <a:latin typeface="Comic Sans MS" pitchFamily="66" charset="0"/>
              </a:rPr>
              <a:t>		   WAU (World Around Us)</a:t>
            </a:r>
          </a:p>
          <a:p>
            <a:pPr marL="0" indent="0">
              <a:lnSpc>
                <a:spcPct val="115000"/>
              </a:lnSpc>
              <a:buNone/>
            </a:pPr>
            <a:endParaRPr lang="en-GB" sz="2400" b="1" dirty="0">
              <a:solidFill>
                <a:srgbClr val="0070C0"/>
              </a:solidFill>
              <a:latin typeface="Comic Sans MS" pitchFamily="66" charset="0"/>
            </a:endParaRPr>
          </a:p>
          <a:p>
            <a:pPr marL="342900" lvl="0" indent="-342900">
              <a:lnSpc>
                <a:spcPct val="115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skills and content of history, geography, science and technology are taught through topics.</a:t>
            </a:r>
          </a:p>
          <a:p>
            <a:pPr marL="342900" lvl="0" indent="-342900">
              <a:lnSpc>
                <a:spcPct val="115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To connect the children’s learning, maths and literacy are also taught through the topics where appropriate.</a:t>
            </a:r>
          </a:p>
          <a:p>
            <a:pPr marL="342900" lvl="0" indent="-342900">
              <a:lnSpc>
                <a:spcPct val="115000"/>
              </a:lnSpc>
              <a:spcAft>
                <a:spcPts val="10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A big thank you for contributing to WAU fund - £5 each term, paid through School Money app!</a:t>
            </a:r>
          </a:p>
          <a:p>
            <a:pPr marL="342900" lvl="0" indent="-342900">
              <a:lnSpc>
                <a:spcPct val="115000"/>
              </a:lnSpc>
              <a:spcAft>
                <a:spcPts val="1000"/>
              </a:spcAft>
              <a:buFont typeface="Symbol" panose="05050102010706020507" pitchFamily="18" charset="2"/>
              <a:buChar char=""/>
            </a:pPr>
            <a:r>
              <a:rPr lang="en-GB" sz="1800" dirty="0">
                <a:latin typeface="Calibri" panose="020F0502020204030204" pitchFamily="34" charset="0"/>
                <a:ea typeface="Calibri" panose="020F0502020204030204" pitchFamily="34" charset="0"/>
                <a:cs typeface="Times New Roman" panose="02020603050405020304" pitchFamily="18" charset="0"/>
              </a:rPr>
              <a:t>P2 topics -  Healthy me and Fabulous Food, Pirates, Teddies and Toys, Giants, Sound, Where in the world is Barnaby Bear?</a:t>
            </a:r>
            <a:r>
              <a:rPr lang="en-GB" sz="1800" b="1" dirty="0">
                <a:solidFill>
                  <a:srgbClr val="0070C0"/>
                </a:solidFill>
                <a:latin typeface="Comic Sans MS" pitchFamily="66" charset="0"/>
              </a:rPr>
              <a:t>		</a:t>
            </a:r>
          </a:p>
          <a:p>
            <a:pPr marL="342900" lvl="0" indent="-342900" algn="ctr">
              <a:lnSpc>
                <a:spcPct val="115000"/>
              </a:lnSpc>
              <a:spcAft>
                <a:spcPts val="1000"/>
              </a:spcAft>
              <a:buFont typeface="Symbol" panose="05050102010706020507" pitchFamily="18" charset="2"/>
              <a:buChar char=""/>
            </a:pPr>
            <a:endParaRPr lang="en-GB" sz="2400" b="1" dirty="0">
              <a:solidFill>
                <a:srgbClr val="0070C0"/>
              </a:solidFill>
              <a:latin typeface="Comic Sans MS" pitchFamily="66" charset="0"/>
            </a:endParaRPr>
          </a:p>
          <a:p>
            <a:pPr marL="342900" lvl="0" indent="-342900" algn="ctr">
              <a:lnSpc>
                <a:spcPct val="115000"/>
              </a:lnSpc>
              <a:spcAft>
                <a:spcPts val="1000"/>
              </a:spcAft>
              <a:buFont typeface="Symbol" panose="05050102010706020507" pitchFamily="18" charset="2"/>
              <a:buChar char=""/>
            </a:pPr>
            <a:endParaRPr lang="en-GB" sz="2400" b="1" dirty="0">
              <a:solidFill>
                <a:srgbClr val="0070C0"/>
              </a:solidFill>
              <a:latin typeface="Comic Sans MS" pitchFamily="66" charset="0"/>
            </a:endParaRPr>
          </a:p>
          <a:p>
            <a:pPr marL="342900" lvl="0" indent="-342900" algn="ctr">
              <a:lnSpc>
                <a:spcPct val="115000"/>
              </a:lnSpc>
              <a:spcAft>
                <a:spcPts val="1000"/>
              </a:spcAft>
              <a:buFont typeface="Symbol" panose="05050102010706020507" pitchFamily="18" charset="2"/>
              <a:buChar char=""/>
            </a:pPr>
            <a:endParaRPr lang="en-GB" sz="2400" b="1" dirty="0">
              <a:solidFill>
                <a:srgbClr val="0070C0"/>
              </a:solidFill>
              <a:latin typeface="Comic Sans MS" pitchFamily="66" charset="0"/>
            </a:endParaRPr>
          </a:p>
          <a:p>
            <a:pPr marL="342900" lvl="0" indent="-342900" algn="ctr">
              <a:lnSpc>
                <a:spcPct val="115000"/>
              </a:lnSpc>
              <a:spcAft>
                <a:spcPts val="1000"/>
              </a:spcAft>
              <a:buFont typeface="Symbol" panose="05050102010706020507" pitchFamily="18" charset="2"/>
              <a:buChar char=""/>
            </a:pPr>
            <a:endParaRPr lang="en-GB" sz="2400" b="1" dirty="0">
              <a:solidFill>
                <a:srgbClr val="0070C0"/>
              </a:solidFill>
              <a:latin typeface="Comic Sans MS" pitchFamily="66" charset="0"/>
            </a:endParaRPr>
          </a:p>
          <a:p>
            <a:pPr marL="342900" lvl="0" indent="-342900" algn="ctr">
              <a:lnSpc>
                <a:spcPct val="115000"/>
              </a:lnSpc>
              <a:spcAft>
                <a:spcPts val="1000"/>
              </a:spcAft>
              <a:buFont typeface="Symbol" panose="05050102010706020507" pitchFamily="18" charset="2"/>
              <a:buChar char=""/>
            </a:pPr>
            <a:endParaRPr lang="en-GB" sz="2400" b="1" dirty="0">
              <a:solidFill>
                <a:srgbClr val="0070C0"/>
              </a:solidFill>
              <a:latin typeface="Comic Sans MS" pitchFamily="66" charset="0"/>
            </a:endParaRPr>
          </a:p>
          <a:p>
            <a:pPr marL="342900" lvl="0" indent="-342900" algn="ctr">
              <a:lnSpc>
                <a:spcPct val="115000"/>
              </a:lnSpc>
              <a:spcAft>
                <a:spcPts val="1000"/>
              </a:spcAft>
              <a:buFont typeface="Symbol" panose="05050102010706020507" pitchFamily="18" charset="2"/>
              <a:buChar char=""/>
            </a:pPr>
            <a:endParaRPr lang="en-GB" sz="2400" b="1" dirty="0">
              <a:solidFill>
                <a:srgbClr val="0070C0"/>
              </a:solidFill>
              <a:latin typeface="Comic Sans MS" pitchFamily="66" charset="0"/>
            </a:endParaRPr>
          </a:p>
          <a:p>
            <a:pPr marL="342900" lvl="0" indent="-342900" algn="ctr">
              <a:lnSpc>
                <a:spcPct val="115000"/>
              </a:lnSpc>
              <a:spcAft>
                <a:spcPts val="1000"/>
              </a:spcAft>
              <a:buFont typeface="Symbol" panose="05050102010706020507" pitchFamily="18" charset="2"/>
              <a:buChar char=""/>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9459" name="Picture 4" descr="http://images4.fanpop.com/image/photos/22100000/Colored-pencils-pencils-22186659-1600-1200.jpg">
            <a:hlinkClick r:id="rId2"/>
          </p:cNvPr>
          <p:cNvPicPr>
            <a:picLocks noChangeAspect="1" noChangeArrowheads="1"/>
          </p:cNvPicPr>
          <p:nvPr/>
        </p:nvPicPr>
        <p:blipFill>
          <a:blip r:embed="rId3"/>
          <a:srcRect/>
          <a:stretch>
            <a:fillRect/>
          </a:stretch>
        </p:blipFill>
        <p:spPr bwMode="auto">
          <a:xfrm rot="-2496801">
            <a:off x="7293214" y="4791363"/>
            <a:ext cx="1961753" cy="1784312"/>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xfrm>
            <a:off x="452259" y="116632"/>
            <a:ext cx="7792149" cy="720080"/>
          </a:xfrm>
        </p:spPr>
        <p:txBody>
          <a:bodyPr/>
          <a:lstStyle/>
          <a:p>
            <a:pPr eaLnBrk="1" hangingPunct="1"/>
            <a:r>
              <a:rPr lang="en-GB" sz="4800" b="1" i="1" dirty="0">
                <a:solidFill>
                  <a:srgbClr val="00B050"/>
                </a:solidFill>
                <a:latin typeface="Comic Sans MS" pitchFamily="66" charset="0"/>
              </a:rPr>
              <a:t>Curriculum </a:t>
            </a:r>
          </a:p>
        </p:txBody>
      </p:sp>
      <p:sp>
        <p:nvSpPr>
          <p:cNvPr id="19458" name="Content Placeholder 2"/>
          <p:cNvSpPr>
            <a:spLocks noGrp="1"/>
          </p:cNvSpPr>
          <p:nvPr>
            <p:ph idx="1"/>
          </p:nvPr>
        </p:nvSpPr>
        <p:spPr>
          <a:xfrm>
            <a:off x="0" y="822648"/>
            <a:ext cx="8884666" cy="4525962"/>
          </a:xfrm>
        </p:spPr>
        <p:txBody>
          <a:bodyPr/>
          <a:lstStyle/>
          <a:p>
            <a:pPr marL="0" lvl="0" indent="0" algn="ctr">
              <a:lnSpc>
                <a:spcPct val="115000"/>
              </a:lnSpc>
              <a:spcAft>
                <a:spcPts val="1000"/>
              </a:spcAft>
              <a:buNone/>
            </a:pPr>
            <a:r>
              <a:rPr lang="en-GB" sz="3200" b="1" dirty="0">
                <a:solidFill>
                  <a:srgbClr val="0070C0"/>
                </a:solidFill>
                <a:latin typeface="Comic Sans MS" pitchFamily="66" charset="0"/>
              </a:rPr>
              <a:t>PDMU</a:t>
            </a:r>
          </a:p>
          <a:p>
            <a:pPr marL="0" indent="0">
              <a:lnSpc>
                <a:spcPct val="107000"/>
              </a:lnSpc>
              <a:spcAft>
                <a:spcPts val="800"/>
              </a:spcAft>
              <a:buNone/>
            </a:pPr>
            <a:r>
              <a:rPr lang="en-GB" sz="2400" dirty="0">
                <a:effectLst/>
                <a:latin typeface="Calibri" panose="020F0502020204030204" pitchFamily="34" charset="0"/>
                <a:ea typeface="Calibri" panose="020F0502020204030204" pitchFamily="34" charset="0"/>
                <a:cs typeface="Times New Roman" panose="02020603050405020304" pitchFamily="18" charset="0"/>
              </a:rPr>
              <a:t>This is personal development and mutual understanding and includes topics such as:</a:t>
            </a:r>
          </a:p>
          <a:p>
            <a:pPr marL="342900" lvl="0" indent="-342900">
              <a:lnSpc>
                <a:spcPct val="115000"/>
              </a:lnSpc>
              <a:buFont typeface="Symbol" panose="05050102010706020507" pitchFamily="18"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Self-awareness</a:t>
            </a:r>
          </a:p>
          <a:p>
            <a:pPr marL="342900" lvl="0" indent="-342900">
              <a:lnSpc>
                <a:spcPct val="115000"/>
              </a:lnSpc>
              <a:buFont typeface="Symbol" panose="05050102010706020507" pitchFamily="18" charset="2"/>
              <a:buChar char=""/>
            </a:pPr>
            <a:r>
              <a:rPr lang="en-GB" sz="2400" dirty="0">
                <a:effectLst/>
                <a:latin typeface="Calibri" panose="020F0502020204030204" pitchFamily="34" charset="0"/>
                <a:ea typeface="Calibri" panose="020F0502020204030204" pitchFamily="34" charset="0"/>
                <a:cs typeface="Calibri" panose="020F0502020204030204" pitchFamily="34" charset="0"/>
              </a:rPr>
              <a:t>Health</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2400" dirty="0">
                <a:effectLst/>
                <a:latin typeface="Calibri" panose="020F0502020204030204" pitchFamily="34" charset="0"/>
                <a:ea typeface="Calibri" panose="020F0502020204030204" pitchFamily="34" charset="0"/>
                <a:cs typeface="Calibri" panose="020F0502020204030204" pitchFamily="34" charset="0"/>
              </a:rPr>
              <a:t>Keeping safe</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r>
              <a:rPr lang="en-GB" sz="2400" dirty="0">
                <a:effectLst/>
                <a:latin typeface="Calibri" panose="020F0502020204030204" pitchFamily="34" charset="0"/>
                <a:ea typeface="Calibri" panose="020F0502020204030204" pitchFamily="34" charset="0"/>
                <a:cs typeface="Calibri" panose="020F0502020204030204" pitchFamily="34" charset="0"/>
              </a:rPr>
              <a:t>Relationships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GB" sz="2400" dirty="0">
                <a:effectLst/>
                <a:latin typeface="Calibri" panose="020F0502020204030204" pitchFamily="34" charset="0"/>
                <a:ea typeface="Calibri" panose="020F0502020204030204" pitchFamily="34" charset="0"/>
                <a:cs typeface="Times New Roman" panose="02020603050405020304" pitchFamily="18" charset="0"/>
              </a:rPr>
              <a:t>Taught through circle time, class discussions and taught lessons.</a:t>
            </a:r>
            <a:r>
              <a:rPr lang="en-GB" sz="1800" b="1" dirty="0">
                <a:solidFill>
                  <a:srgbClr val="0070C0"/>
                </a:solidFill>
                <a:latin typeface="Comic Sans MS" pitchFamily="66" charset="0"/>
              </a:rPr>
              <a:t>		</a:t>
            </a:r>
          </a:p>
          <a:p>
            <a:pPr marL="342900" lvl="0" indent="-342900" algn="ctr">
              <a:lnSpc>
                <a:spcPct val="115000"/>
              </a:lnSpc>
              <a:spcAft>
                <a:spcPts val="1000"/>
              </a:spcAft>
              <a:buFont typeface="Symbol" panose="05050102010706020507" pitchFamily="18" charset="2"/>
              <a:buChar char=""/>
            </a:pPr>
            <a:endParaRPr lang="en-GB" sz="2400" b="1" dirty="0">
              <a:solidFill>
                <a:srgbClr val="0070C0"/>
              </a:solidFill>
              <a:latin typeface="Comic Sans MS" pitchFamily="66" charset="0"/>
            </a:endParaRPr>
          </a:p>
          <a:p>
            <a:pPr marL="342900" lvl="0" indent="-342900" algn="ctr">
              <a:lnSpc>
                <a:spcPct val="115000"/>
              </a:lnSpc>
              <a:spcAft>
                <a:spcPts val="1000"/>
              </a:spcAft>
              <a:buFont typeface="Symbol" panose="05050102010706020507" pitchFamily="18" charset="2"/>
              <a:buChar char=""/>
            </a:pPr>
            <a:endParaRPr lang="en-GB" sz="2400" b="1" dirty="0">
              <a:solidFill>
                <a:srgbClr val="0070C0"/>
              </a:solidFill>
              <a:latin typeface="Comic Sans MS" pitchFamily="66" charset="0"/>
            </a:endParaRPr>
          </a:p>
          <a:p>
            <a:pPr marL="342900" lvl="0" indent="-342900" algn="ctr">
              <a:lnSpc>
                <a:spcPct val="115000"/>
              </a:lnSpc>
              <a:spcAft>
                <a:spcPts val="1000"/>
              </a:spcAft>
              <a:buFont typeface="Symbol" panose="05050102010706020507" pitchFamily="18" charset="2"/>
              <a:buChar char=""/>
            </a:pPr>
            <a:endParaRPr lang="en-GB" sz="2400" b="1" dirty="0">
              <a:solidFill>
                <a:srgbClr val="0070C0"/>
              </a:solidFill>
              <a:latin typeface="Comic Sans MS" pitchFamily="66" charset="0"/>
            </a:endParaRPr>
          </a:p>
          <a:p>
            <a:pPr marL="342900" lvl="0" indent="-342900" algn="ctr">
              <a:lnSpc>
                <a:spcPct val="115000"/>
              </a:lnSpc>
              <a:spcAft>
                <a:spcPts val="1000"/>
              </a:spcAft>
              <a:buFont typeface="Symbol" panose="05050102010706020507" pitchFamily="18" charset="2"/>
              <a:buChar char=""/>
            </a:pPr>
            <a:endParaRPr lang="en-GB" sz="2400" b="1" dirty="0">
              <a:solidFill>
                <a:srgbClr val="0070C0"/>
              </a:solidFill>
              <a:latin typeface="Comic Sans MS" pitchFamily="66" charset="0"/>
            </a:endParaRPr>
          </a:p>
          <a:p>
            <a:pPr marL="342900" lvl="0" indent="-342900" algn="ctr">
              <a:lnSpc>
                <a:spcPct val="115000"/>
              </a:lnSpc>
              <a:spcAft>
                <a:spcPts val="1000"/>
              </a:spcAft>
              <a:buFont typeface="Symbol" panose="05050102010706020507" pitchFamily="18" charset="2"/>
              <a:buChar char=""/>
            </a:pPr>
            <a:endParaRPr lang="en-GB" sz="2400" b="1" dirty="0">
              <a:solidFill>
                <a:srgbClr val="0070C0"/>
              </a:solidFill>
              <a:latin typeface="Comic Sans MS" pitchFamily="66" charset="0"/>
            </a:endParaRPr>
          </a:p>
          <a:p>
            <a:pPr marL="342900" lvl="0" indent="-342900" algn="ctr">
              <a:lnSpc>
                <a:spcPct val="115000"/>
              </a:lnSpc>
              <a:spcAft>
                <a:spcPts val="1000"/>
              </a:spcAft>
              <a:buFont typeface="Symbol" panose="05050102010706020507" pitchFamily="18" charset="2"/>
              <a:buChar char=""/>
            </a:pPr>
            <a:endParaRPr lang="en-GB" sz="2400" b="1" dirty="0">
              <a:solidFill>
                <a:srgbClr val="0070C0"/>
              </a:solidFill>
              <a:latin typeface="Comic Sans MS" pitchFamily="66" charset="0"/>
            </a:endParaRPr>
          </a:p>
          <a:p>
            <a:pPr marL="342900" lvl="0" indent="-342900" algn="ctr">
              <a:lnSpc>
                <a:spcPct val="115000"/>
              </a:lnSpc>
              <a:spcAft>
                <a:spcPts val="1000"/>
              </a:spcAft>
              <a:buFont typeface="Symbol" panose="05050102010706020507" pitchFamily="18" charset="2"/>
              <a:buChar char=""/>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9459" name="Picture 4" descr="http://images4.fanpop.com/image/photos/22100000/Colored-pencils-pencils-22186659-1600-1200.jpg">
            <a:hlinkClick r:id="rId2"/>
          </p:cNvPr>
          <p:cNvPicPr>
            <a:picLocks noChangeAspect="1" noChangeArrowheads="1"/>
          </p:cNvPicPr>
          <p:nvPr/>
        </p:nvPicPr>
        <p:blipFill>
          <a:blip r:embed="rId3"/>
          <a:srcRect/>
          <a:stretch>
            <a:fillRect/>
          </a:stretch>
        </p:blipFill>
        <p:spPr bwMode="auto">
          <a:xfrm rot="-2496801">
            <a:off x="7674377" y="5157678"/>
            <a:ext cx="1195605" cy="1087462"/>
          </a:xfrm>
          <a:prstGeom prst="rect">
            <a:avLst/>
          </a:prstGeom>
          <a:noFill/>
          <a:ln w="9525">
            <a:noFill/>
            <a:miter lim="800000"/>
            <a:headEnd/>
            <a:tailEnd/>
          </a:ln>
        </p:spPr>
      </p:pic>
    </p:spTree>
    <p:extLst>
      <p:ext uri="{BB962C8B-B14F-4D97-AF65-F5344CB8AC3E}">
        <p14:creationId xmlns:p14="http://schemas.microsoft.com/office/powerpoint/2010/main" val="27951107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2070</TotalTime>
  <Words>2691</Words>
  <Application>Microsoft Office PowerPoint</Application>
  <PresentationFormat>On-screen Show (4:3)</PresentationFormat>
  <Paragraphs>271</Paragraphs>
  <Slides>23</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Comic Sans MS</vt:lpstr>
      <vt:lpstr>Symbol</vt:lpstr>
      <vt:lpstr>Times New Roman</vt:lpstr>
      <vt:lpstr>Wingdings 3</vt:lpstr>
      <vt:lpstr>Office Theme</vt:lpstr>
      <vt:lpstr>PowerPoint Presentation</vt:lpstr>
      <vt:lpstr>Administration </vt:lpstr>
      <vt:lpstr>Dinners</vt:lpstr>
      <vt:lpstr>Daily reminders</vt:lpstr>
      <vt:lpstr>Curriculum</vt:lpstr>
      <vt:lpstr>Curriculum</vt:lpstr>
      <vt:lpstr>Curriculum</vt:lpstr>
      <vt:lpstr>Curriculum </vt:lpstr>
      <vt:lpstr>Curriculum </vt:lpstr>
      <vt:lpstr>Curriculum </vt:lpstr>
      <vt:lpstr>Curriculum </vt:lpstr>
      <vt:lpstr>Curriculum </vt:lpstr>
      <vt:lpstr>Curriculum </vt:lpstr>
      <vt:lpstr>Homework </vt:lpstr>
      <vt:lpstr>PowerPoint Presentation</vt:lpstr>
      <vt:lpstr>Contacting School</vt:lpstr>
      <vt:lpstr>Behaviour</vt:lpstr>
      <vt:lpstr>Additional Information </vt:lpstr>
      <vt:lpstr>PowerPoint Presentation</vt:lpstr>
      <vt:lpstr>What is meant by Special Educational Needs (SEN)? </vt:lpstr>
      <vt:lpstr>Meeting the needs of learners </vt:lpstr>
      <vt:lpstr>What our school does to support individual differences between learners</vt:lpstr>
      <vt:lpstr>Thank you </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Kirsty</dc:creator>
  <cp:lastModifiedBy>L Stevenson</cp:lastModifiedBy>
  <cp:revision>39</cp:revision>
  <cp:lastPrinted>2018-09-17T07:01:11Z</cp:lastPrinted>
  <dcterms:created xsi:type="dcterms:W3CDTF">2013-09-15T15:13:09Z</dcterms:created>
  <dcterms:modified xsi:type="dcterms:W3CDTF">2025-09-02T14:59:59Z</dcterms:modified>
</cp:coreProperties>
</file>